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2" r:id="rId1"/>
  </p:sldMasterIdLst>
  <p:notesMasterIdLst>
    <p:notesMasterId r:id="rId52"/>
  </p:notesMasterIdLst>
  <p:handoutMasterIdLst>
    <p:handoutMasterId r:id="rId53"/>
  </p:handoutMasterIdLst>
  <p:sldIdLst>
    <p:sldId id="256" r:id="rId2"/>
    <p:sldId id="257" r:id="rId3"/>
    <p:sldId id="313" r:id="rId4"/>
    <p:sldId id="308" r:id="rId5"/>
    <p:sldId id="309" r:id="rId6"/>
    <p:sldId id="258" r:id="rId7"/>
    <p:sldId id="314" r:id="rId8"/>
    <p:sldId id="259" r:id="rId9"/>
    <p:sldId id="267" r:id="rId10"/>
    <p:sldId id="268" r:id="rId11"/>
    <p:sldId id="269" r:id="rId12"/>
    <p:sldId id="266" r:id="rId13"/>
    <p:sldId id="305" r:id="rId14"/>
    <p:sldId id="307" r:id="rId15"/>
    <p:sldId id="274" r:id="rId16"/>
    <p:sldId id="287" r:id="rId17"/>
    <p:sldId id="260" r:id="rId18"/>
    <p:sldId id="319" r:id="rId19"/>
    <p:sldId id="276" r:id="rId20"/>
    <p:sldId id="277" r:id="rId21"/>
    <p:sldId id="278" r:id="rId22"/>
    <p:sldId id="279" r:id="rId23"/>
    <p:sldId id="280" r:id="rId24"/>
    <p:sldId id="281" r:id="rId25"/>
    <p:sldId id="282" r:id="rId26"/>
    <p:sldId id="283" r:id="rId27"/>
    <p:sldId id="284" r:id="rId28"/>
    <p:sldId id="285" r:id="rId29"/>
    <p:sldId id="286" r:id="rId30"/>
    <p:sldId id="315" r:id="rId31"/>
    <p:sldId id="311" r:id="rId32"/>
    <p:sldId id="312" r:id="rId33"/>
    <p:sldId id="310" r:id="rId34"/>
    <p:sldId id="289" r:id="rId35"/>
    <p:sldId id="316" r:id="rId36"/>
    <p:sldId id="262" r:id="rId37"/>
    <p:sldId id="273" r:id="rId38"/>
    <p:sldId id="317" r:id="rId39"/>
    <p:sldId id="263" r:id="rId40"/>
    <p:sldId id="320" r:id="rId41"/>
    <p:sldId id="321" r:id="rId42"/>
    <p:sldId id="294" r:id="rId43"/>
    <p:sldId id="296" r:id="rId44"/>
    <p:sldId id="325" r:id="rId45"/>
    <p:sldId id="298" r:id="rId46"/>
    <p:sldId id="302" r:id="rId47"/>
    <p:sldId id="300" r:id="rId48"/>
    <p:sldId id="324" r:id="rId49"/>
    <p:sldId id="265" r:id="rId50"/>
    <p:sldId id="323" r:id="rId51"/>
  </p:sldIdLst>
  <p:sldSz cx="12192000" cy="6858000"/>
  <p:notesSz cx="7099300" cy="102346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enoît Viguier" initials="BV"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8" autoAdjust="0"/>
    <p:restoredTop sz="94660"/>
  </p:normalViewPr>
  <p:slideViewPr>
    <p:cSldViewPr snapToGrid="0">
      <p:cViewPr>
        <p:scale>
          <a:sx n="120" d="100"/>
          <a:sy n="120" d="100"/>
        </p:scale>
        <p:origin x="-108" y="-24"/>
      </p:cViewPr>
      <p:guideLst>
        <p:guide orient="horz" pos="2160"/>
        <p:guide pos="3840"/>
      </p:guideLst>
    </p:cSldViewPr>
  </p:slideViewPr>
  <p:notesTextViewPr>
    <p:cViewPr>
      <p:scale>
        <a:sx n="1" d="1"/>
        <a:sy n="1" d="1"/>
      </p:scale>
      <p:origin x="0" y="0"/>
    </p:cViewPr>
  </p:notesTextViewPr>
  <p:notesViewPr>
    <p:cSldViewPr snapToGrid="0">
      <p:cViewPr varScale="1">
        <p:scale>
          <a:sx n="79" d="100"/>
          <a:sy n="79" d="100"/>
        </p:scale>
        <p:origin x="-3930" y="-90"/>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572498AE-4F83-4158-8149-A29F7208631C}" type="datetimeFigureOut">
              <a:rPr lang="en-US" smtClean="0"/>
              <a:t>12/18/2014</a:t>
            </a:fld>
            <a:endParaRPr lang="en-US"/>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E846FFE1-D65F-43E1-A1CD-B02ADF0317A5}" type="slidenum">
              <a:rPr lang="en-US" smtClean="0"/>
              <a:t>‹#›</a:t>
            </a:fld>
            <a:endParaRPr lang="en-US"/>
          </a:p>
        </p:txBody>
      </p:sp>
    </p:spTree>
    <p:extLst>
      <p:ext uri="{BB962C8B-B14F-4D97-AF65-F5344CB8AC3E}">
        <p14:creationId xmlns:p14="http://schemas.microsoft.com/office/powerpoint/2010/main" val="2305064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fr-FR"/>
          </a:p>
        </p:txBody>
      </p:sp>
      <p:sp>
        <p:nvSpPr>
          <p:cNvPr id="3" name="Espace réservé de la date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1AD9B38D-4DAF-4223-AA6E-F5C63E33C6D4}" type="datetimeFigureOut">
              <a:rPr lang="fr-FR"/>
              <a:t>18/12/2014</a:t>
            </a:fld>
            <a:endParaRPr lang="fr-FR"/>
          </a:p>
        </p:txBody>
      </p:sp>
      <p:sp>
        <p:nvSpPr>
          <p:cNvPr id="4" name="Espace réservé de l'image des diapositives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fr-FR"/>
          </a:p>
        </p:txBody>
      </p:sp>
      <p:sp>
        <p:nvSpPr>
          <p:cNvPr id="5" name="Espace réservé des notes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5C4CBB30-58C5-4553-9AAB-B48AED2355E7}" type="slidenum">
              <a:rPr lang="fr-FR"/>
              <a:t>‹#›</a:t>
            </a:fld>
            <a:endParaRPr lang="fr-FR"/>
          </a:p>
        </p:txBody>
      </p:sp>
    </p:spTree>
    <p:extLst>
      <p:ext uri="{BB962C8B-B14F-4D97-AF65-F5344CB8AC3E}">
        <p14:creationId xmlns:p14="http://schemas.microsoft.com/office/powerpoint/2010/main" val="397363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a:t>
            </a:fld>
            <a:endParaRPr lang="fr-FR"/>
          </a:p>
        </p:txBody>
      </p:sp>
    </p:spTree>
    <p:extLst>
      <p:ext uri="{BB962C8B-B14F-4D97-AF65-F5344CB8AC3E}">
        <p14:creationId xmlns:p14="http://schemas.microsoft.com/office/powerpoint/2010/main" val="678035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10</a:t>
            </a:fld>
            <a:endParaRPr lang="fr-FR"/>
          </a:p>
        </p:txBody>
      </p:sp>
    </p:spTree>
    <p:extLst>
      <p:ext uri="{BB962C8B-B14F-4D97-AF65-F5344CB8AC3E}">
        <p14:creationId xmlns:p14="http://schemas.microsoft.com/office/powerpoint/2010/main" val="3946633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11</a:t>
            </a:fld>
            <a:endParaRPr lang="fr-FR"/>
          </a:p>
        </p:txBody>
      </p:sp>
    </p:spTree>
    <p:extLst>
      <p:ext uri="{BB962C8B-B14F-4D97-AF65-F5344CB8AC3E}">
        <p14:creationId xmlns:p14="http://schemas.microsoft.com/office/powerpoint/2010/main" val="22232704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12</a:t>
            </a:fld>
            <a:endParaRPr lang="fr-FR"/>
          </a:p>
        </p:txBody>
      </p:sp>
    </p:spTree>
    <p:extLst>
      <p:ext uri="{BB962C8B-B14F-4D97-AF65-F5344CB8AC3E}">
        <p14:creationId xmlns:p14="http://schemas.microsoft.com/office/powerpoint/2010/main" val="1177483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13</a:t>
            </a:fld>
            <a:endParaRPr lang="fr-FR"/>
          </a:p>
        </p:txBody>
      </p:sp>
    </p:spTree>
    <p:extLst>
      <p:ext uri="{BB962C8B-B14F-4D97-AF65-F5344CB8AC3E}">
        <p14:creationId xmlns:p14="http://schemas.microsoft.com/office/powerpoint/2010/main" val="27436642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14</a:t>
            </a:fld>
            <a:endParaRPr lang="fr-FR"/>
          </a:p>
        </p:txBody>
      </p:sp>
    </p:spTree>
    <p:extLst>
      <p:ext uri="{BB962C8B-B14F-4D97-AF65-F5344CB8AC3E}">
        <p14:creationId xmlns:p14="http://schemas.microsoft.com/office/powerpoint/2010/main" val="1646740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15</a:t>
            </a:fld>
            <a:endParaRPr lang="fr-FR"/>
          </a:p>
        </p:txBody>
      </p:sp>
    </p:spTree>
    <p:extLst>
      <p:ext uri="{BB962C8B-B14F-4D97-AF65-F5344CB8AC3E}">
        <p14:creationId xmlns:p14="http://schemas.microsoft.com/office/powerpoint/2010/main" val="3721326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16</a:t>
            </a:fld>
            <a:endParaRPr lang="fr-FR"/>
          </a:p>
        </p:txBody>
      </p:sp>
    </p:spTree>
    <p:extLst>
      <p:ext uri="{BB962C8B-B14F-4D97-AF65-F5344CB8AC3E}">
        <p14:creationId xmlns:p14="http://schemas.microsoft.com/office/powerpoint/2010/main" val="746918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17</a:t>
            </a:fld>
            <a:endParaRPr lang="fr-FR"/>
          </a:p>
        </p:txBody>
      </p:sp>
    </p:spTree>
    <p:extLst>
      <p:ext uri="{BB962C8B-B14F-4D97-AF65-F5344CB8AC3E}">
        <p14:creationId xmlns:p14="http://schemas.microsoft.com/office/powerpoint/2010/main" val="19456393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18</a:t>
            </a:fld>
            <a:endParaRPr lang="fr-FR"/>
          </a:p>
        </p:txBody>
      </p:sp>
    </p:spTree>
    <p:extLst>
      <p:ext uri="{BB962C8B-B14F-4D97-AF65-F5344CB8AC3E}">
        <p14:creationId xmlns:p14="http://schemas.microsoft.com/office/powerpoint/2010/main" val="21513692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19</a:t>
            </a:fld>
            <a:endParaRPr lang="fr-FR"/>
          </a:p>
        </p:txBody>
      </p:sp>
    </p:spTree>
    <p:extLst>
      <p:ext uri="{BB962C8B-B14F-4D97-AF65-F5344CB8AC3E}">
        <p14:creationId xmlns:p14="http://schemas.microsoft.com/office/powerpoint/2010/main" val="913404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a:t>
            </a:fld>
            <a:endParaRPr lang="fr-FR"/>
          </a:p>
        </p:txBody>
      </p:sp>
    </p:spTree>
    <p:extLst>
      <p:ext uri="{BB962C8B-B14F-4D97-AF65-F5344CB8AC3E}">
        <p14:creationId xmlns:p14="http://schemas.microsoft.com/office/powerpoint/2010/main" val="17166740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20</a:t>
            </a:fld>
            <a:endParaRPr lang="fr-FR"/>
          </a:p>
        </p:txBody>
      </p:sp>
    </p:spTree>
    <p:extLst>
      <p:ext uri="{BB962C8B-B14F-4D97-AF65-F5344CB8AC3E}">
        <p14:creationId xmlns:p14="http://schemas.microsoft.com/office/powerpoint/2010/main" val="3289094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21</a:t>
            </a:fld>
            <a:endParaRPr lang="fr-FR"/>
          </a:p>
        </p:txBody>
      </p:sp>
    </p:spTree>
    <p:extLst>
      <p:ext uri="{BB962C8B-B14F-4D97-AF65-F5344CB8AC3E}">
        <p14:creationId xmlns:p14="http://schemas.microsoft.com/office/powerpoint/2010/main" val="3400787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22</a:t>
            </a:fld>
            <a:endParaRPr lang="fr-FR"/>
          </a:p>
        </p:txBody>
      </p:sp>
    </p:spTree>
    <p:extLst>
      <p:ext uri="{BB962C8B-B14F-4D97-AF65-F5344CB8AC3E}">
        <p14:creationId xmlns:p14="http://schemas.microsoft.com/office/powerpoint/2010/main" val="32971112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23</a:t>
            </a:fld>
            <a:endParaRPr lang="fr-FR"/>
          </a:p>
        </p:txBody>
      </p:sp>
    </p:spTree>
    <p:extLst>
      <p:ext uri="{BB962C8B-B14F-4D97-AF65-F5344CB8AC3E}">
        <p14:creationId xmlns:p14="http://schemas.microsoft.com/office/powerpoint/2010/main" val="3475807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24</a:t>
            </a:fld>
            <a:endParaRPr lang="fr-FR"/>
          </a:p>
        </p:txBody>
      </p:sp>
    </p:spTree>
    <p:extLst>
      <p:ext uri="{BB962C8B-B14F-4D97-AF65-F5344CB8AC3E}">
        <p14:creationId xmlns:p14="http://schemas.microsoft.com/office/powerpoint/2010/main" val="30971401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25</a:t>
            </a:fld>
            <a:endParaRPr lang="fr-FR"/>
          </a:p>
        </p:txBody>
      </p:sp>
    </p:spTree>
    <p:extLst>
      <p:ext uri="{BB962C8B-B14F-4D97-AF65-F5344CB8AC3E}">
        <p14:creationId xmlns:p14="http://schemas.microsoft.com/office/powerpoint/2010/main" val="11926804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26</a:t>
            </a:fld>
            <a:endParaRPr lang="fr-FR"/>
          </a:p>
        </p:txBody>
      </p:sp>
    </p:spTree>
    <p:extLst>
      <p:ext uri="{BB962C8B-B14F-4D97-AF65-F5344CB8AC3E}">
        <p14:creationId xmlns:p14="http://schemas.microsoft.com/office/powerpoint/2010/main" val="21945369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27</a:t>
            </a:fld>
            <a:endParaRPr lang="fr-FR"/>
          </a:p>
        </p:txBody>
      </p:sp>
    </p:spTree>
    <p:extLst>
      <p:ext uri="{BB962C8B-B14F-4D97-AF65-F5344CB8AC3E}">
        <p14:creationId xmlns:p14="http://schemas.microsoft.com/office/powerpoint/2010/main" val="377141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28</a:t>
            </a:fld>
            <a:endParaRPr lang="fr-FR"/>
          </a:p>
        </p:txBody>
      </p:sp>
    </p:spTree>
    <p:extLst>
      <p:ext uri="{BB962C8B-B14F-4D97-AF65-F5344CB8AC3E}">
        <p14:creationId xmlns:p14="http://schemas.microsoft.com/office/powerpoint/2010/main" val="20686064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29</a:t>
            </a:fld>
            <a:endParaRPr lang="fr-FR"/>
          </a:p>
        </p:txBody>
      </p:sp>
    </p:spTree>
    <p:extLst>
      <p:ext uri="{BB962C8B-B14F-4D97-AF65-F5344CB8AC3E}">
        <p14:creationId xmlns:p14="http://schemas.microsoft.com/office/powerpoint/2010/main" val="40906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a:t>
            </a:fld>
            <a:endParaRPr lang="fr-FR"/>
          </a:p>
        </p:txBody>
      </p:sp>
    </p:spTree>
    <p:extLst>
      <p:ext uri="{BB962C8B-B14F-4D97-AF65-F5344CB8AC3E}">
        <p14:creationId xmlns:p14="http://schemas.microsoft.com/office/powerpoint/2010/main" val="30753166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30</a:t>
            </a:fld>
            <a:endParaRPr lang="fr-FR"/>
          </a:p>
        </p:txBody>
      </p:sp>
    </p:spTree>
    <p:extLst>
      <p:ext uri="{BB962C8B-B14F-4D97-AF65-F5344CB8AC3E}">
        <p14:creationId xmlns:p14="http://schemas.microsoft.com/office/powerpoint/2010/main" val="23633517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31</a:t>
            </a:fld>
            <a:endParaRPr lang="fr-FR"/>
          </a:p>
        </p:txBody>
      </p:sp>
    </p:spTree>
    <p:extLst>
      <p:ext uri="{BB962C8B-B14F-4D97-AF65-F5344CB8AC3E}">
        <p14:creationId xmlns:p14="http://schemas.microsoft.com/office/powerpoint/2010/main" val="27322023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32</a:t>
            </a:fld>
            <a:endParaRPr lang="fr-FR"/>
          </a:p>
        </p:txBody>
      </p:sp>
    </p:spTree>
    <p:extLst>
      <p:ext uri="{BB962C8B-B14F-4D97-AF65-F5344CB8AC3E}">
        <p14:creationId xmlns:p14="http://schemas.microsoft.com/office/powerpoint/2010/main" val="22469088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33</a:t>
            </a:fld>
            <a:endParaRPr lang="fr-FR"/>
          </a:p>
        </p:txBody>
      </p:sp>
    </p:spTree>
    <p:extLst>
      <p:ext uri="{BB962C8B-B14F-4D97-AF65-F5344CB8AC3E}">
        <p14:creationId xmlns:p14="http://schemas.microsoft.com/office/powerpoint/2010/main" val="35516857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34</a:t>
            </a:fld>
            <a:endParaRPr lang="fr-FR"/>
          </a:p>
        </p:txBody>
      </p:sp>
    </p:spTree>
    <p:extLst>
      <p:ext uri="{BB962C8B-B14F-4D97-AF65-F5344CB8AC3E}">
        <p14:creationId xmlns:p14="http://schemas.microsoft.com/office/powerpoint/2010/main" val="15696458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35</a:t>
            </a:fld>
            <a:endParaRPr lang="fr-FR"/>
          </a:p>
        </p:txBody>
      </p:sp>
    </p:spTree>
    <p:extLst>
      <p:ext uri="{BB962C8B-B14F-4D97-AF65-F5344CB8AC3E}">
        <p14:creationId xmlns:p14="http://schemas.microsoft.com/office/powerpoint/2010/main" val="6645356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In this part, we are going to study the General Architecture. </a:t>
            </a:r>
            <a:br>
              <a:rPr lang="en-US"/>
            </a:br>
            <a:endParaRPr lang="en-US"/>
          </a:p>
          <a:p>
            <a:r>
              <a:rPr lang="en-US"/>
              <a:t>Here is the general architecture diagram. We can see the 5 modules interacting with each other. </a:t>
            </a:r>
            <a:br>
              <a:rPr lang="en-US"/>
            </a:br>
            <a:endParaRPr lang="en-US"/>
          </a:p>
          <a:p>
            <a:r>
              <a:rPr lang="en-US"/>
              <a:t>The User Interface interacts with the environment generating events handled by the model. This module interact with the Artificial Intelligence.</a:t>
            </a:r>
          </a:p>
          <a:p>
            <a:r>
              <a:rPr lang="en-US"/>
              <a:t>In our project, it will be the MCTS algorithm, connected together thanks to a converter.</a:t>
            </a:r>
          </a:p>
          <a:p>
            <a:r>
              <a:rPr lang="en-US"/>
              <a:t>But by implementing a single interface, it will be possible for the model to interact with a bot, an other one Artificial Intelligence created by other people. Then, it will be possible to use a bot from the site Arimaa.com</a:t>
            </a:r>
            <a:br>
              <a:rPr lang="en-US"/>
            </a:br>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36</a:t>
            </a:fld>
            <a:endParaRPr lang="fr-FR"/>
          </a:p>
        </p:txBody>
      </p:sp>
    </p:spTree>
    <p:extLst>
      <p:ext uri="{BB962C8B-B14F-4D97-AF65-F5344CB8AC3E}">
        <p14:creationId xmlns:p14="http://schemas.microsoft.com/office/powerpoint/2010/main" val="27405182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The MCTS algorithm</a:t>
            </a:r>
            <a:br>
              <a:rPr lang="fr-FR"/>
            </a:br>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37</a:t>
            </a:fld>
            <a:endParaRPr lang="fr-FR"/>
          </a:p>
        </p:txBody>
      </p:sp>
    </p:spTree>
    <p:extLst>
      <p:ext uri="{BB962C8B-B14F-4D97-AF65-F5344CB8AC3E}">
        <p14:creationId xmlns:p14="http://schemas.microsoft.com/office/powerpoint/2010/main" val="37877616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38</a:t>
            </a:fld>
            <a:endParaRPr lang="fr-FR"/>
          </a:p>
        </p:txBody>
      </p:sp>
    </p:spTree>
    <p:extLst>
      <p:ext uri="{BB962C8B-B14F-4D97-AF65-F5344CB8AC3E}">
        <p14:creationId xmlns:p14="http://schemas.microsoft.com/office/powerpoint/2010/main" val="12954298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39</a:t>
            </a:fld>
            <a:endParaRPr lang="fr-FR"/>
          </a:p>
        </p:txBody>
      </p:sp>
    </p:spTree>
    <p:extLst>
      <p:ext uri="{BB962C8B-B14F-4D97-AF65-F5344CB8AC3E}">
        <p14:creationId xmlns:p14="http://schemas.microsoft.com/office/powerpoint/2010/main" val="3621850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a:t>
            </a:fld>
            <a:endParaRPr lang="fr-FR"/>
          </a:p>
        </p:txBody>
      </p:sp>
    </p:spTree>
    <p:extLst>
      <p:ext uri="{BB962C8B-B14F-4D97-AF65-F5344CB8AC3E}">
        <p14:creationId xmlns:p14="http://schemas.microsoft.com/office/powerpoint/2010/main" val="16828348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40</a:t>
            </a:fld>
            <a:endParaRPr lang="fr-FR"/>
          </a:p>
        </p:txBody>
      </p:sp>
    </p:spTree>
    <p:extLst>
      <p:ext uri="{BB962C8B-B14F-4D97-AF65-F5344CB8AC3E}">
        <p14:creationId xmlns:p14="http://schemas.microsoft.com/office/powerpoint/2010/main" val="10590225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41</a:t>
            </a:fld>
            <a:endParaRPr lang="fr-FR"/>
          </a:p>
        </p:txBody>
      </p:sp>
    </p:spTree>
    <p:extLst>
      <p:ext uri="{BB962C8B-B14F-4D97-AF65-F5344CB8AC3E}">
        <p14:creationId xmlns:p14="http://schemas.microsoft.com/office/powerpoint/2010/main" val="42030794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42</a:t>
            </a:fld>
            <a:endParaRPr lang="fr-FR"/>
          </a:p>
        </p:txBody>
      </p:sp>
    </p:spTree>
    <p:extLst>
      <p:ext uri="{BB962C8B-B14F-4D97-AF65-F5344CB8AC3E}">
        <p14:creationId xmlns:p14="http://schemas.microsoft.com/office/powerpoint/2010/main" val="29219875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43</a:t>
            </a:fld>
            <a:endParaRPr lang="fr-FR"/>
          </a:p>
        </p:txBody>
      </p:sp>
    </p:spTree>
    <p:extLst>
      <p:ext uri="{BB962C8B-B14F-4D97-AF65-F5344CB8AC3E}">
        <p14:creationId xmlns:p14="http://schemas.microsoft.com/office/powerpoint/2010/main" val="8208010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44</a:t>
            </a:fld>
            <a:endParaRPr lang="fr-FR"/>
          </a:p>
        </p:txBody>
      </p:sp>
    </p:spTree>
    <p:extLst>
      <p:ext uri="{BB962C8B-B14F-4D97-AF65-F5344CB8AC3E}">
        <p14:creationId xmlns:p14="http://schemas.microsoft.com/office/powerpoint/2010/main" val="12954298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4CBB30-58C5-4553-9AAB-B48AED2355E7}" type="slidenum">
              <a:rPr lang="fr-FR"/>
              <a:t>45</a:t>
            </a:fld>
            <a:endParaRPr lang="fr-FR"/>
          </a:p>
        </p:txBody>
      </p:sp>
    </p:spTree>
    <p:extLst>
      <p:ext uri="{BB962C8B-B14F-4D97-AF65-F5344CB8AC3E}">
        <p14:creationId xmlns:p14="http://schemas.microsoft.com/office/powerpoint/2010/main" val="15444648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4CBB30-58C5-4553-9AAB-B48AED2355E7}" type="slidenum">
              <a:rPr lang="fr-FR"/>
              <a:t>46</a:t>
            </a:fld>
            <a:endParaRPr lang="fr-FR"/>
          </a:p>
        </p:txBody>
      </p:sp>
    </p:spTree>
    <p:extLst>
      <p:ext uri="{BB962C8B-B14F-4D97-AF65-F5344CB8AC3E}">
        <p14:creationId xmlns:p14="http://schemas.microsoft.com/office/powerpoint/2010/main" val="15558582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4CBB30-58C5-4553-9AAB-B48AED2355E7}" type="slidenum">
              <a:rPr lang="fr-FR"/>
              <a:t>47</a:t>
            </a:fld>
            <a:endParaRPr lang="fr-FR"/>
          </a:p>
        </p:txBody>
      </p:sp>
    </p:spTree>
    <p:extLst>
      <p:ext uri="{BB962C8B-B14F-4D97-AF65-F5344CB8AC3E}">
        <p14:creationId xmlns:p14="http://schemas.microsoft.com/office/powerpoint/2010/main" val="38283040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49</a:t>
            </a:fld>
            <a:endParaRPr lang="fr-FR"/>
          </a:p>
        </p:txBody>
      </p:sp>
    </p:spTree>
    <p:extLst>
      <p:ext uri="{BB962C8B-B14F-4D97-AF65-F5344CB8AC3E}">
        <p14:creationId xmlns:p14="http://schemas.microsoft.com/office/powerpoint/2010/main" val="408980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ajouter minimax explication</a:t>
            </a:r>
            <a:br>
              <a:rPr lang="fr-FR"/>
            </a:br>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5</a:t>
            </a:fld>
            <a:endParaRPr lang="fr-FR"/>
          </a:p>
        </p:txBody>
      </p:sp>
    </p:spTree>
    <p:extLst>
      <p:ext uri="{BB962C8B-B14F-4D97-AF65-F5344CB8AC3E}">
        <p14:creationId xmlns:p14="http://schemas.microsoft.com/office/powerpoint/2010/main" val="3393315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Here is the presentation of our project. Our purpose will be to build an Artificial Intelligence for a 2 players strategy board game, but not entirely solved like checkers, or Dames in French, but not to much studied like Chess.</a:t>
            </a:r>
          </a:p>
          <a:p>
            <a:r>
              <a:rPr lang="en-US"/>
              <a:t>For our Artificial Intelligence, we will use the MCTS algorithm, a very knowed algorithm able to calculate one of the best moves to play. The MCTS algorithm don't guess all moves possible, it just select the best moves and develop them, to see where they leads. Then, it computes statistics to make it possible to select a move.</a:t>
            </a:r>
          </a:p>
          <a:p>
            <a:r>
              <a:rPr lang="en-US"/>
              <a:t>Then we will apply the algorithm to game, beginning by simple one like TicTacToe, or Morpion, and Connect 4, or Puissance 4. Then, we will apply to the non solved game Arimaa, similar to Chess when we see the board, but with so much possibilities it is impossible to solve it with a computer.</a:t>
            </a:r>
            <a:br>
              <a:rPr lang="en-US"/>
            </a:br>
            <a:endParaRPr lang="en-US"/>
          </a:p>
          <a:p>
            <a:r>
              <a:rPr lang="en-US"/>
              <a:t>We will choose away to compute the tree of moves, between different types of parallelization. </a:t>
            </a:r>
            <a:br>
              <a:rPr lang="en-US"/>
            </a:br>
            <a:endParaRPr lang="en-US"/>
          </a:p>
          <a:p>
            <a:r>
              <a:rPr lang="en-US"/>
              <a:t>To improve the power of our computation, we will run it using CPU parallelization of our computers, then GPU parallelization on our graphical card of our computers, and Finally in Grid'5000, The cluster of computers handled by the IRISA.</a:t>
            </a:r>
            <a:br>
              <a:rPr lang="en-US"/>
            </a:br>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6</a:t>
            </a:fld>
            <a:endParaRPr lang="fr-FR"/>
          </a:p>
        </p:txBody>
      </p:sp>
    </p:spTree>
    <p:extLst>
      <p:ext uri="{BB962C8B-B14F-4D97-AF65-F5344CB8AC3E}">
        <p14:creationId xmlns:p14="http://schemas.microsoft.com/office/powerpoint/2010/main" val="843861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7</a:t>
            </a:fld>
            <a:endParaRPr lang="fr-FR"/>
          </a:p>
        </p:txBody>
      </p:sp>
    </p:spTree>
    <p:extLst>
      <p:ext uri="{BB962C8B-B14F-4D97-AF65-F5344CB8AC3E}">
        <p14:creationId xmlns:p14="http://schemas.microsoft.com/office/powerpoint/2010/main" val="4244089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8</a:t>
            </a:fld>
            <a:endParaRPr lang="fr-FR"/>
          </a:p>
        </p:txBody>
      </p:sp>
    </p:spTree>
    <p:extLst>
      <p:ext uri="{BB962C8B-B14F-4D97-AF65-F5344CB8AC3E}">
        <p14:creationId xmlns:p14="http://schemas.microsoft.com/office/powerpoint/2010/main" val="2989362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9</a:t>
            </a:fld>
            <a:endParaRPr lang="fr-FR"/>
          </a:p>
        </p:txBody>
      </p:sp>
    </p:spTree>
    <p:extLst>
      <p:ext uri="{BB962C8B-B14F-4D97-AF65-F5344CB8AC3E}">
        <p14:creationId xmlns:p14="http://schemas.microsoft.com/office/powerpoint/2010/main" val="202142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2516625"/>
            <a:ext cx="9753600" cy="2595025"/>
          </a:xfrm>
        </p:spPr>
        <p:txBody>
          <a:bodyPr>
            <a:normAutofit/>
          </a:bodyPr>
          <a:lstStyle>
            <a:lvl1pPr>
              <a:defRPr sz="4800"/>
            </a:lvl1pPr>
          </a:lstStyle>
          <a:p>
            <a:r>
              <a:rPr lang="en-US" smtClean="0"/>
              <a:t>Click to edit Master title style</a:t>
            </a:r>
            <a:endParaRPr lang="en-US"/>
          </a:p>
        </p:txBody>
      </p:sp>
      <p:sp>
        <p:nvSpPr>
          <p:cNvPr id="3" name="Subtitle 2"/>
          <p:cNvSpPr>
            <a:spLocks noGrp="1"/>
          </p:cNvSpPr>
          <p:nvPr>
            <p:ph type="subTitle" idx="1"/>
          </p:nvPr>
        </p:nvSpPr>
        <p:spPr>
          <a:xfrm>
            <a:off x="1219200" y="5166530"/>
            <a:ext cx="9753600" cy="1144632"/>
          </a:xfrm>
        </p:spPr>
        <p:txBody>
          <a:bodyPr>
            <a:normAutofit/>
          </a:bodyPr>
          <a:lstStyle>
            <a:lvl1pPr marL="0" indent="0" algn="l">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E12B83DB-FAC4-4AC0-9B57-C23B2C944C5A}" type="datetime1">
              <a:rPr lang="fr-FR" smtClean="0"/>
              <a:t>18/12/2014</a:t>
            </a:fld>
            <a:endParaRPr lang="fr-FR"/>
          </a:p>
        </p:txBody>
      </p:sp>
      <p:sp>
        <p:nvSpPr>
          <p:cNvPr id="8" name="Slide Number Placeholder 7"/>
          <p:cNvSpPr>
            <a:spLocks noGrp="1"/>
          </p:cNvSpPr>
          <p:nvPr>
            <p:ph type="sldNum" sz="quarter" idx="11"/>
          </p:nvPr>
        </p:nvSpPr>
        <p:spPr>
          <a:xfrm>
            <a:off x="9760505" y="699872"/>
            <a:ext cx="1254937" cy="301752"/>
          </a:xfrm>
        </p:spPr>
        <p:txBody>
          <a:bodyPr/>
          <a:lstStyle>
            <a:lvl1pPr>
              <a:defRPr sz="2800" b="1">
                <a:solidFill>
                  <a:srgbClr val="FF3300"/>
                </a:solidFill>
              </a:defRPr>
            </a:lvl1pPr>
          </a:lstStyle>
          <a:p>
            <a:fld id="{789A2A0C-D44F-4523-8D1A-D12B62504EB2}" type="slidenum">
              <a:rPr lang="fr-FR" smtClean="0"/>
              <a:pPr/>
              <a:t>‹#›</a:t>
            </a:fld>
            <a:endParaRPr lang="fr-FR" dirty="0"/>
          </a:p>
        </p:txBody>
      </p:sp>
      <p:sp>
        <p:nvSpPr>
          <p:cNvPr id="9" name="Footer Placeholder 8"/>
          <p:cNvSpPr>
            <a:spLocks noGrp="1"/>
          </p:cNvSpPr>
          <p:nvPr>
            <p:ph type="ftr" sz="quarter" idx="12"/>
          </p:nvPr>
        </p:nvSpPr>
        <p:spPr/>
        <p:txBody>
          <a:bodyPr/>
          <a:lstStyle/>
          <a:p>
            <a:endParaRPr lang="fr-F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164410-D9FB-4BB1-9D2E-683A1484BAAB}" type="datetime1">
              <a:rPr lang="fr-FR" smtClean="0"/>
              <a:t>18/12/2014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9752555" y="699871"/>
            <a:ext cx="1254937" cy="301752"/>
          </a:xfrm>
        </p:spPr>
        <p:txBody>
          <a:bodyPr/>
          <a:lstStyle>
            <a:lvl1pPr>
              <a:defRPr sz="1800" b="1">
                <a:solidFill>
                  <a:srgbClr val="FF3300"/>
                </a:solidFill>
              </a:defRPr>
            </a:lvl1pPr>
          </a:lstStyle>
          <a:p>
            <a:fld id="{789A2A0C-D44F-4523-8D1A-D12B62504EB2}" type="slidenum">
              <a:rPr lang="fr-FR" smtClean="0"/>
              <a:pPr/>
              <a:t>‹#›</a:t>
            </a:fld>
            <a:endParaRPr lang="fr-FR"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31201" y="1826709"/>
            <a:ext cx="1989999" cy="448445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139365" y="1826709"/>
            <a:ext cx="6988635" cy="448445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B1DD1A-ED20-4B06-9A92-F01EF1B11A10}" type="datetime1">
              <a:rPr lang="fr-FR" smtClean="0"/>
              <a:t>18/12/2014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89A2A0C-D44F-4523-8D1A-D12B62504EB2}" type="slidenum">
              <a:rPr lang="fr-FR" smtClean="0"/>
              <a:t>‹#›</a:t>
            </a:fld>
            <a:endParaRPr lang="fr-F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CB204CC-FF03-46F3-887E-91BD1BD77EA8}" type="datetime1">
              <a:rPr lang="fr-FR" smtClean="0"/>
              <a:t>18/12/2014</a:t>
            </a:fld>
            <a:endParaRPr lang="fr-FR"/>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a:xfrm>
            <a:off x="9752554" y="699874"/>
            <a:ext cx="1254937" cy="301752"/>
          </a:xfrm>
        </p:spPr>
        <p:txBody>
          <a:bodyPr/>
          <a:lstStyle>
            <a:lvl1pPr>
              <a:defRPr sz="2800" b="1">
                <a:solidFill>
                  <a:srgbClr val="FF3300"/>
                </a:solidFill>
              </a:defRPr>
            </a:lvl1pPr>
          </a:lstStyle>
          <a:p>
            <a:fld id="{789A2A0C-D44F-4523-8D1A-D12B62504EB2}" type="slidenum">
              <a:rPr lang="fr-FR" smtClean="0"/>
              <a:pPr/>
              <a:t>‹#›</a:t>
            </a:fld>
            <a:endParaRPr lang="fr-FR"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9200" y="5017572"/>
            <a:ext cx="9753600" cy="1293592"/>
          </a:xfrm>
        </p:spPr>
        <p:txBody>
          <a:bodyPr anchor="t"/>
          <a:lstStyle>
            <a:lvl1pPr algn="l">
              <a:defRPr sz="4000" b="0" cap="none"/>
            </a:lvl1pPr>
          </a:lstStyle>
          <a:p>
            <a:r>
              <a:rPr lang="en-US" smtClean="0"/>
              <a:t>Click to edit Master title style</a:t>
            </a:r>
            <a:endParaRPr lang="en-US"/>
          </a:p>
        </p:txBody>
      </p:sp>
      <p:sp>
        <p:nvSpPr>
          <p:cNvPr id="3" name="Text Placeholder 2"/>
          <p:cNvSpPr>
            <a:spLocks noGrp="1"/>
          </p:cNvSpPr>
          <p:nvPr>
            <p:ph type="body" idx="1"/>
          </p:nvPr>
        </p:nvSpPr>
        <p:spPr>
          <a:xfrm>
            <a:off x="1219200" y="3865098"/>
            <a:ext cx="9753600" cy="1098439"/>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3BF032-8F68-46BA-A3A6-9348057B67DE}" type="datetime1">
              <a:rPr lang="fr-FR" smtClean="0"/>
              <a:t>18/12/2014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9752554" y="699870"/>
            <a:ext cx="1254937" cy="301752"/>
          </a:xfrm>
        </p:spPr>
        <p:txBody>
          <a:bodyPr/>
          <a:lstStyle>
            <a:lvl1pPr>
              <a:defRPr sz="2800" b="1">
                <a:solidFill>
                  <a:srgbClr val="FF3300"/>
                </a:solidFill>
              </a:defRPr>
            </a:lvl1pPr>
          </a:lstStyle>
          <a:p>
            <a:fld id="{789A2A0C-D44F-4523-8D1A-D12B62504EB2}" type="slidenum">
              <a:rPr lang="fr-FR" smtClean="0"/>
              <a:pPr/>
              <a:t>‹#›</a:t>
            </a:fld>
            <a:endParaRPr lang="fr-FR"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BD5F937-3261-46EF-A99B-10203044902C}" type="datetime1">
              <a:rPr lang="fr-FR" smtClean="0"/>
              <a:t>18/12/2014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a:xfrm>
            <a:off x="9744602" y="699870"/>
            <a:ext cx="1254937" cy="301752"/>
          </a:xfrm>
        </p:spPr>
        <p:txBody>
          <a:bodyPr/>
          <a:lstStyle>
            <a:lvl1pPr>
              <a:defRPr sz="2800" b="1">
                <a:solidFill>
                  <a:srgbClr val="FF3300"/>
                </a:solidFill>
              </a:defRPr>
            </a:lvl1pPr>
          </a:lstStyle>
          <a:p>
            <a:fld id="{789A2A0C-D44F-4523-8D1A-D12B62504EB2}" type="slidenum">
              <a:rPr lang="fr-FR" smtClean="0"/>
              <a:pPr/>
              <a:t>‹#›</a:t>
            </a:fld>
            <a:endParaRPr lang="fr-FR" dirty="0"/>
          </a:p>
        </p:txBody>
      </p:sp>
      <p:sp>
        <p:nvSpPr>
          <p:cNvPr id="9" name="Title 8"/>
          <p:cNvSpPr>
            <a:spLocks noGrp="1"/>
          </p:cNvSpPr>
          <p:nvPr>
            <p:ph type="title"/>
          </p:nvPr>
        </p:nvSpPr>
        <p:spPr>
          <a:xfrm>
            <a:off x="1219200" y="1544716"/>
            <a:ext cx="9753600" cy="1154097"/>
          </a:xfrm>
        </p:spPr>
        <p:txBody>
          <a:bodyPr/>
          <a:lstStyle/>
          <a:p>
            <a:r>
              <a:rPr lang="en-US" smtClean="0"/>
              <a:t>Click to edit Master title style</a:t>
            </a:r>
            <a:endParaRPr lang="en-US"/>
          </a:p>
        </p:txBody>
      </p:sp>
      <p:sp>
        <p:nvSpPr>
          <p:cNvPr id="8" name="Content Placeholder 7"/>
          <p:cNvSpPr>
            <a:spLocks noGrp="1"/>
          </p:cNvSpPr>
          <p:nvPr>
            <p:ph sz="quarter" idx="13"/>
          </p:nvPr>
        </p:nvSpPr>
        <p:spPr>
          <a:xfrm>
            <a:off x="1219200" y="2743200"/>
            <a:ext cx="4754880" cy="359359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6242304" y="2743201"/>
            <a:ext cx="4754880" cy="35956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488464" y="2743200"/>
            <a:ext cx="4486656"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6513526" y="2743200"/>
            <a:ext cx="4482749"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612B8874-D972-4E80-AF95-0B58984D9D18}" type="datetime1">
              <a:rPr lang="fr-FR" smtClean="0"/>
              <a:t>18/12/2014</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a:xfrm>
            <a:off x="9752554" y="699866"/>
            <a:ext cx="1254937" cy="301752"/>
          </a:xfrm>
        </p:spPr>
        <p:txBody>
          <a:bodyPr/>
          <a:lstStyle>
            <a:lvl1pPr>
              <a:defRPr sz="2800" b="1">
                <a:solidFill>
                  <a:srgbClr val="FF3300"/>
                </a:solidFill>
              </a:defRPr>
            </a:lvl1pPr>
          </a:lstStyle>
          <a:p>
            <a:fld id="{789A2A0C-D44F-4523-8D1A-D12B62504EB2}" type="slidenum">
              <a:rPr lang="fr-FR" smtClean="0"/>
              <a:pPr/>
              <a:t>‹#›</a:t>
            </a:fld>
            <a:endParaRPr lang="fr-FR" dirty="0"/>
          </a:p>
        </p:txBody>
      </p:sp>
      <p:sp>
        <p:nvSpPr>
          <p:cNvPr id="10" name="Title 9"/>
          <p:cNvSpPr>
            <a:spLocks noGrp="1"/>
          </p:cNvSpPr>
          <p:nvPr>
            <p:ph type="title"/>
          </p:nvPr>
        </p:nvSpPr>
        <p:spPr>
          <a:xfrm>
            <a:off x="1219200" y="1544716"/>
            <a:ext cx="9753600" cy="1154097"/>
          </a:xfrm>
        </p:spPr>
        <p:txBody>
          <a:bodyPr/>
          <a:lstStyle/>
          <a:p>
            <a:r>
              <a:rPr lang="en-US" smtClean="0"/>
              <a:t>Click to edit Master title style</a:t>
            </a:r>
            <a:endParaRPr lang="en-US" dirty="0"/>
          </a:p>
        </p:txBody>
      </p:sp>
      <p:sp>
        <p:nvSpPr>
          <p:cNvPr id="11" name="Content Placeholder 10"/>
          <p:cNvSpPr>
            <a:spLocks noGrp="1"/>
          </p:cNvSpPr>
          <p:nvPr>
            <p:ph sz="quarter" idx="13"/>
          </p:nvPr>
        </p:nvSpPr>
        <p:spPr>
          <a:xfrm>
            <a:off x="1219200" y="3383280"/>
            <a:ext cx="4754880" cy="2953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6242303" y="3383280"/>
            <a:ext cx="4754880" cy="2953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F22901-617E-4764-B8BD-9049B68F079E}" type="datetime1">
              <a:rPr lang="fr-FR" smtClean="0"/>
              <a:t>18/12/2014</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a:xfrm>
            <a:off x="9752553" y="702248"/>
            <a:ext cx="1254937" cy="301752"/>
          </a:xfrm>
        </p:spPr>
        <p:txBody>
          <a:bodyPr/>
          <a:lstStyle/>
          <a:p>
            <a:fld id="{789A2A0C-D44F-4523-8D1A-D12B62504EB2}" type="slidenum">
              <a:rPr lang="fr-FR" smtClean="0"/>
              <a:t>‹#›</a:t>
            </a:fld>
            <a:endParaRPr lang="fr-F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1F3DB0-567D-40AC-B3B8-6C59FED3E2C5}" type="datetime1">
              <a:rPr lang="fr-FR" smtClean="0"/>
              <a:t>18/12/2014</a:t>
            </a:fld>
            <a:endParaRPr lang="fr-FR"/>
          </a:p>
        </p:txBody>
      </p:sp>
      <p:sp>
        <p:nvSpPr>
          <p:cNvPr id="3" name="Footer Placeholder 2"/>
          <p:cNvSpPr>
            <a:spLocks noGrp="1"/>
          </p:cNvSpPr>
          <p:nvPr>
            <p:ph type="ftr" sz="quarter" idx="11"/>
          </p:nvPr>
        </p:nvSpPr>
        <p:spPr/>
        <p:txBody>
          <a:bodyPr/>
          <a:lstStyle/>
          <a:p>
            <a:endParaRPr lang="fr-FR" dirty="0"/>
          </a:p>
        </p:txBody>
      </p:sp>
      <p:sp>
        <p:nvSpPr>
          <p:cNvPr id="4" name="Slide Number Placeholder 3"/>
          <p:cNvSpPr>
            <a:spLocks noGrp="1"/>
          </p:cNvSpPr>
          <p:nvPr>
            <p:ph type="sldNum" sz="quarter" idx="12"/>
          </p:nvPr>
        </p:nvSpPr>
        <p:spPr>
          <a:xfrm>
            <a:off x="9744602" y="710199"/>
            <a:ext cx="1254937" cy="301752"/>
          </a:xfrm>
        </p:spPr>
        <p:txBody>
          <a:bodyPr/>
          <a:lstStyle/>
          <a:p>
            <a:fld id="{789A2A0C-D44F-4523-8D1A-D12B62504EB2}" type="slidenum">
              <a:rPr lang="fr-FR" smtClean="0"/>
              <a:t>‹#›</a:t>
            </a:fld>
            <a:endParaRPr lang="fr-F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1825363"/>
            <a:ext cx="3934581" cy="2173015"/>
          </a:xfrm>
        </p:spPr>
        <p:txBody>
          <a:bodyPr anchor="b">
            <a:normAutofit/>
          </a:bodyPr>
          <a:lstStyle>
            <a:lvl1pPr algn="l">
              <a:defRPr sz="2800" b="0"/>
            </a:lvl1pPr>
          </a:lstStyle>
          <a:p>
            <a:r>
              <a:rPr lang="en-US" smtClean="0"/>
              <a:t>Click to edit Master title style</a:t>
            </a:r>
            <a:endParaRPr lang="en-US" dirty="0"/>
          </a:p>
        </p:txBody>
      </p:sp>
      <p:sp>
        <p:nvSpPr>
          <p:cNvPr id="3" name="Content Placeholder 2"/>
          <p:cNvSpPr>
            <a:spLocks noGrp="1"/>
          </p:cNvSpPr>
          <p:nvPr>
            <p:ph idx="1"/>
          </p:nvPr>
        </p:nvSpPr>
        <p:spPr>
          <a:xfrm>
            <a:off x="5362336" y="1826709"/>
            <a:ext cx="5610464" cy="4476614"/>
          </a:xfrm>
        </p:spPr>
        <p:txBody>
          <a:bodyPr anchor="ct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19200" y="4061096"/>
            <a:ext cx="3934581" cy="22453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FE61F6-AF1F-4BC5-9EE9-D71CA9B7179A}" type="datetime1">
              <a:rPr lang="fr-FR" smtClean="0"/>
              <a:t>18/12/2014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89A2A0C-D44F-4523-8D1A-D12B62504EB2}" type="slidenum">
              <a:rPr lang="fr-FR" smtClean="0"/>
              <a:t>‹#›</a:t>
            </a:fld>
            <a:endParaRPr lang="fr-F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1828800"/>
            <a:ext cx="3938016" cy="2176272"/>
          </a:xfrm>
        </p:spPr>
        <p:txBody>
          <a:bodyPr anchor="b">
            <a:normAutofit/>
          </a:bodyPr>
          <a:lstStyle>
            <a:lvl1pPr algn="l">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5588000" y="2286000"/>
            <a:ext cx="5384800" cy="3352800"/>
          </a:xfrm>
          <a:solidFill>
            <a:schemeClr val="accent2"/>
          </a:solidFill>
          <a:ln w="12700">
            <a:noFill/>
          </a:ln>
          <a:effectLst>
            <a:reflection blurRad="12700" stA="30000" endPos="30000" dist="31750" dir="5400000" sy="-100000" algn="bl" rotWithShape="0"/>
          </a:effectLst>
          <a:scene3d>
            <a:camera prst="perspectiveRight" fov="2700000">
              <a:rot lat="240000" lon="900000" rev="0"/>
            </a:camera>
            <a:lightRig rig="threePt" dir="t">
              <a:rot lat="0" lon="0" rev="2700000"/>
            </a:lightRig>
          </a:scene3d>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219200" y="4059936"/>
            <a:ext cx="3938016" cy="224942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A1D3EE-B96D-481E-A5A8-803899225364}" type="datetime1">
              <a:rPr lang="fr-FR" smtClean="0"/>
              <a:t>18/12/2014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a:xfrm>
            <a:off x="9760506" y="699871"/>
            <a:ext cx="1254937" cy="301752"/>
          </a:xfrm>
        </p:spPr>
        <p:txBody>
          <a:bodyPr/>
          <a:lstStyle>
            <a:lvl1pPr>
              <a:defRPr sz="1800" b="1">
                <a:solidFill>
                  <a:srgbClr val="FF3300"/>
                </a:solidFill>
              </a:defRPr>
            </a:lvl1pPr>
          </a:lstStyle>
          <a:p>
            <a:fld id="{789A2A0C-D44F-4523-8D1A-D12B62504EB2}" type="slidenum">
              <a:rPr lang="fr-FR" smtClean="0"/>
              <a:pPr/>
              <a:t>‹#›</a:t>
            </a:fld>
            <a:endParaRPr lang="fr-FR"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p:cNvSpPr/>
          <p:nvPr/>
        </p:nvSpPr>
        <p:spPr>
          <a:xfrm>
            <a:off x="11247024" y="573807"/>
            <a:ext cx="114981"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1425892" y="573807"/>
            <a:ext cx="768096"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219200" y="1544716"/>
            <a:ext cx="9753600" cy="115409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19200" y="2769834"/>
            <a:ext cx="9753600" cy="353952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8010254" y="548797"/>
            <a:ext cx="1585509" cy="297918"/>
          </a:xfrm>
          <a:prstGeom prst="rect">
            <a:avLst/>
          </a:prstGeom>
        </p:spPr>
        <p:txBody>
          <a:bodyPr vert="horz" lIns="91440" tIns="45720" rIns="91440" bIns="45720" rtlCol="0" anchor="ctr"/>
          <a:lstStyle>
            <a:lvl1pPr algn="l">
              <a:defRPr sz="1200">
                <a:solidFill>
                  <a:schemeClr val="tx1">
                    <a:alpha val="50000"/>
                  </a:schemeClr>
                </a:solidFill>
              </a:defRPr>
            </a:lvl1pPr>
          </a:lstStyle>
          <a:p>
            <a:fld id="{B6D647E3-10DB-4377-9C42-A6BFA38B67BE}" type="datetime1">
              <a:rPr lang="fr-FR" smtClean="0"/>
              <a:t>18/12/2014</a:t>
            </a:fld>
            <a:endParaRPr lang="fr-FR"/>
          </a:p>
        </p:txBody>
      </p:sp>
      <p:sp>
        <p:nvSpPr>
          <p:cNvPr id="6" name="Slide Number Placeholder 5"/>
          <p:cNvSpPr>
            <a:spLocks noGrp="1"/>
          </p:cNvSpPr>
          <p:nvPr>
            <p:ph type="sldNum" sz="quarter" idx="4"/>
          </p:nvPr>
        </p:nvSpPr>
        <p:spPr>
          <a:xfrm>
            <a:off x="9744602" y="678395"/>
            <a:ext cx="1254937" cy="301752"/>
          </a:xfrm>
          <a:prstGeom prst="rect">
            <a:avLst/>
          </a:prstGeom>
        </p:spPr>
        <p:txBody>
          <a:bodyPr vert="horz" lIns="91440" tIns="45720" rIns="91440" bIns="45720" rtlCol="0" anchor="ctr"/>
          <a:lstStyle>
            <a:lvl1pPr algn="r">
              <a:defRPr sz="2800" b="1">
                <a:solidFill>
                  <a:srgbClr val="FF3300"/>
                </a:solidFill>
              </a:defRPr>
            </a:lvl1pPr>
          </a:lstStyle>
          <a:p>
            <a:fld id="{789A2A0C-D44F-4523-8D1A-D12B62504EB2}" type="slidenum">
              <a:rPr lang="fr-FR" smtClean="0"/>
              <a:pPr/>
              <a:t>‹#›</a:t>
            </a:fld>
            <a:endParaRPr lang="fr-FR" dirty="0"/>
          </a:p>
        </p:txBody>
      </p:sp>
      <p:sp>
        <p:nvSpPr>
          <p:cNvPr id="5" name="Footer Placeholder 4"/>
          <p:cNvSpPr>
            <a:spLocks noGrp="1"/>
          </p:cNvSpPr>
          <p:nvPr>
            <p:ph type="ftr" sz="quarter" idx="3"/>
          </p:nvPr>
        </p:nvSpPr>
        <p:spPr>
          <a:xfrm>
            <a:off x="8011585" y="855957"/>
            <a:ext cx="2995319" cy="301227"/>
          </a:xfrm>
          <a:prstGeom prst="rect">
            <a:avLst/>
          </a:prstGeom>
        </p:spPr>
        <p:txBody>
          <a:bodyPr vert="horz" lIns="91440" tIns="0" rIns="91440" bIns="45720" rtlCol="0" anchor="t"/>
          <a:lstStyle>
            <a:lvl1pPr algn="l">
              <a:defRPr sz="1000">
                <a:solidFill>
                  <a:schemeClr val="tx1"/>
                </a:solidFill>
              </a:defRPr>
            </a:lvl1pPr>
          </a:lstStyle>
          <a:p>
            <a:endParaRPr lang="fr-FR"/>
          </a:p>
        </p:txBody>
      </p:sp>
    </p:spTree>
  </p:cSld>
  <p:clrMap bg1="dk1" tx1="lt1" bg2="dk2" tx2="lt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transition spd="slow">
    <p:push dir="r"/>
  </p:transition>
  <p:timing>
    <p:tnLst>
      <p:par>
        <p:cTn id="1" dur="indefinite" restart="never" nodeType="tmRoot"/>
      </p:par>
    </p:tnLst>
  </p:timing>
  <p:hf hdr="0" ftr="0" dt="0"/>
  <p:txStyles>
    <p:title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13.jpeg"/><Relationship Id="rId7" Type="http://schemas.openxmlformats.org/officeDocument/2006/relationships/image" Target="../media/image53.jpe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63.jpeg"/><Relationship Id="rId4" Type="http://schemas.openxmlformats.org/officeDocument/2006/relationships/image" Target="../media/image62.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gif"/></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742950" y="1558455"/>
            <a:ext cx="10782300" cy="1951507"/>
          </a:xfrm>
        </p:spPr>
        <p:txBody>
          <a:bodyPr>
            <a:normAutofit/>
          </a:bodyPr>
          <a:lstStyle/>
          <a:p>
            <a:r>
              <a:rPr lang="en-US" dirty="0"/>
              <a:t>Fast and furious Game Playing :</a:t>
            </a:r>
            <a:br>
              <a:rPr lang="en-US" dirty="0"/>
            </a:br>
            <a:r>
              <a:rPr lang="en-US" dirty="0" err="1"/>
              <a:t>MonteCarlo</a:t>
            </a:r>
            <a:r>
              <a:rPr lang="en-US" dirty="0"/>
              <a:t> drift</a:t>
            </a:r>
            <a:endParaRPr lang="fr-FR" dirty="0"/>
          </a:p>
        </p:txBody>
      </p:sp>
      <p:sp>
        <p:nvSpPr>
          <p:cNvPr id="3" name="Sous-titre 2"/>
          <p:cNvSpPr>
            <a:spLocks noGrp="1"/>
          </p:cNvSpPr>
          <p:nvPr>
            <p:ph type="subTitle" idx="1"/>
          </p:nvPr>
        </p:nvSpPr>
        <p:spPr>
          <a:xfrm>
            <a:off x="1617169" y="3811644"/>
            <a:ext cx="2933700" cy="2629831"/>
          </a:xfrm>
        </p:spPr>
        <p:txBody>
          <a:bodyPr>
            <a:normAutofit/>
          </a:bodyPr>
          <a:lstStyle/>
          <a:p>
            <a:pPr algn="ctr"/>
            <a:r>
              <a:rPr lang="fr-FR" u="sng" dirty="0" err="1" smtClean="0">
                <a:latin typeface="Calibri" charset="0"/>
              </a:rPr>
              <a:t>Students</a:t>
            </a:r>
            <a:r>
              <a:rPr lang="fr-FR" u="sng" dirty="0" smtClean="0">
                <a:latin typeface="Calibri" charset="0"/>
              </a:rPr>
              <a:t> :</a:t>
            </a:r>
          </a:p>
          <a:p>
            <a:pPr algn="ctr"/>
            <a:r>
              <a:rPr lang="fr-FR" dirty="0" err="1" smtClean="0">
                <a:latin typeface="Calibri" charset="0"/>
              </a:rPr>
              <a:t>Prateek</a:t>
            </a:r>
            <a:r>
              <a:rPr lang="fr-FR" dirty="0" smtClean="0">
                <a:latin typeface="Calibri" charset="0"/>
              </a:rPr>
              <a:t> </a:t>
            </a:r>
            <a:r>
              <a:rPr lang="fr-FR" dirty="0" err="1" smtClean="0">
                <a:latin typeface="Calibri" charset="0"/>
              </a:rPr>
              <a:t>Bhatnagar</a:t>
            </a:r>
            <a:r>
              <a:rPr lang="fr-FR" dirty="0" smtClean="0">
                <a:latin typeface="Calibri" charset="0"/>
              </a:rPr>
              <a:t/>
            </a:r>
            <a:br>
              <a:rPr lang="fr-FR" dirty="0" smtClean="0">
                <a:latin typeface="Calibri" charset="0"/>
              </a:rPr>
            </a:br>
            <a:r>
              <a:rPr lang="fr-FR" dirty="0" smtClean="0">
                <a:latin typeface="Calibri" charset="0"/>
              </a:rPr>
              <a:t>Baptiste Bignon</a:t>
            </a:r>
            <a:br>
              <a:rPr lang="fr-FR" dirty="0" smtClean="0">
                <a:latin typeface="Calibri" charset="0"/>
              </a:rPr>
            </a:br>
            <a:r>
              <a:rPr lang="fr-FR" dirty="0" err="1" smtClean="0">
                <a:latin typeface="Calibri" charset="0"/>
              </a:rPr>
              <a:t>Mikaïl</a:t>
            </a:r>
            <a:r>
              <a:rPr lang="fr-FR" dirty="0" smtClean="0">
                <a:latin typeface="Calibri" charset="0"/>
              </a:rPr>
              <a:t> </a:t>
            </a:r>
            <a:r>
              <a:rPr lang="fr-FR" dirty="0" err="1" smtClean="0">
                <a:latin typeface="Calibri" charset="0"/>
              </a:rPr>
              <a:t>Demirdelen</a:t>
            </a:r>
            <a:r>
              <a:rPr lang="fr-FR" dirty="0" smtClean="0">
                <a:latin typeface="Calibri" charset="0"/>
              </a:rPr>
              <a:t/>
            </a:r>
            <a:br>
              <a:rPr lang="fr-FR" dirty="0" smtClean="0">
                <a:latin typeface="Calibri" charset="0"/>
              </a:rPr>
            </a:br>
            <a:r>
              <a:rPr lang="fr-FR" dirty="0" smtClean="0">
                <a:latin typeface="Calibri" charset="0"/>
              </a:rPr>
              <a:t>Gabriel </a:t>
            </a:r>
            <a:r>
              <a:rPr lang="fr-FR" dirty="0" err="1" smtClean="0">
                <a:latin typeface="Calibri" charset="0"/>
              </a:rPr>
              <a:t>Prevosto</a:t>
            </a:r>
            <a:r>
              <a:rPr lang="fr-FR" dirty="0" smtClean="0">
                <a:latin typeface="Calibri" charset="0"/>
              </a:rPr>
              <a:t/>
            </a:r>
            <a:br>
              <a:rPr lang="fr-FR" dirty="0" smtClean="0">
                <a:latin typeface="Calibri" charset="0"/>
              </a:rPr>
            </a:br>
            <a:r>
              <a:rPr lang="fr-FR" dirty="0" smtClean="0">
                <a:latin typeface="Calibri" charset="0"/>
              </a:rPr>
              <a:t>Dan </a:t>
            </a:r>
            <a:r>
              <a:rPr lang="fr-FR" dirty="0" err="1" smtClean="0">
                <a:latin typeface="Calibri" charset="0"/>
              </a:rPr>
              <a:t>Seeruttun</a:t>
            </a:r>
            <a:r>
              <a:rPr lang="fr-FR" dirty="0" smtClean="0">
                <a:latin typeface="Calibri" charset="0"/>
              </a:rPr>
              <a:t>--Marie</a:t>
            </a:r>
            <a:br>
              <a:rPr lang="fr-FR" dirty="0" smtClean="0">
                <a:latin typeface="Calibri" charset="0"/>
              </a:rPr>
            </a:br>
            <a:r>
              <a:rPr lang="fr-FR" dirty="0" smtClean="0">
                <a:latin typeface="Calibri" charset="0"/>
              </a:rPr>
              <a:t>Benoît Viguier </a:t>
            </a:r>
            <a:endParaRPr lang="fr-FR" dirty="0">
              <a:latin typeface="Calibri" charset="0"/>
            </a:endParaRPr>
          </a:p>
        </p:txBody>
      </p:sp>
      <p:pic>
        <p:nvPicPr>
          <p:cNvPr id="4" name="Image 3" descr="Insa-rennes-logo.svg.png"/>
          <p:cNvPicPr>
            <a:picLocks noChangeAspect="1"/>
          </p:cNvPicPr>
          <p:nvPr/>
        </p:nvPicPr>
        <p:blipFill>
          <a:blip r:embed="rId3"/>
          <a:stretch>
            <a:fillRect/>
          </a:stretch>
        </p:blipFill>
        <p:spPr>
          <a:xfrm>
            <a:off x="6821966" y="365625"/>
            <a:ext cx="4496539" cy="1332514"/>
          </a:xfrm>
          <a:prstGeom prst="rect">
            <a:avLst/>
          </a:prstGeom>
        </p:spPr>
      </p:pic>
      <p:sp>
        <p:nvSpPr>
          <p:cNvPr id="5" name="Sous-titre 2"/>
          <p:cNvSpPr txBox="1">
            <a:spLocks/>
          </p:cNvSpPr>
          <p:nvPr/>
        </p:nvSpPr>
        <p:spPr>
          <a:xfrm>
            <a:off x="7724847" y="3811644"/>
            <a:ext cx="2933700" cy="290654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u="sng" dirty="0" err="1" smtClean="0">
                <a:latin typeface="Calibri" charset="0"/>
              </a:rPr>
              <a:t>Supervisors</a:t>
            </a:r>
            <a:r>
              <a:rPr lang="fr-FR" u="sng" dirty="0" smtClean="0">
                <a:latin typeface="Calibri" charset="0"/>
              </a:rPr>
              <a:t> :</a:t>
            </a:r>
            <a:endParaRPr lang="fr-FR" u="sng" dirty="0">
              <a:latin typeface="Calibri" charset="0"/>
            </a:endParaRPr>
          </a:p>
          <a:p>
            <a:r>
              <a:rPr lang="fr-FR" dirty="0" err="1">
                <a:latin typeface="Calibri" charset="0"/>
              </a:rPr>
              <a:t>Nikolaos</a:t>
            </a:r>
            <a:r>
              <a:rPr lang="fr-FR" dirty="0">
                <a:latin typeface="Calibri" charset="0"/>
              </a:rPr>
              <a:t> </a:t>
            </a:r>
            <a:r>
              <a:rPr lang="fr-FR" dirty="0" err="1">
                <a:latin typeface="Calibri" charset="0"/>
              </a:rPr>
              <a:t>Parlavantzas</a:t>
            </a:r>
            <a:r>
              <a:rPr lang="fr-FR" dirty="0">
                <a:latin typeface="Calibri" charset="0"/>
              </a:rPr>
              <a:t> Christian Raymond</a:t>
            </a:r>
          </a:p>
          <a:p>
            <a:endParaRPr lang="fr-FR" dirty="0">
              <a:latin typeface="Calibri" charset="0"/>
            </a:endParaRPr>
          </a:p>
          <a:p>
            <a:endParaRPr lang="fr-FR" dirty="0">
              <a:latin typeface="Calibri" charset="0"/>
            </a:endParaRPr>
          </a:p>
          <a:p>
            <a:r>
              <a:rPr lang="fr-FR" dirty="0" err="1">
                <a:latin typeface="Calibri" charset="0"/>
              </a:rPr>
              <a:t>Year</a:t>
            </a:r>
            <a:r>
              <a:rPr lang="fr-FR" dirty="0">
                <a:latin typeface="Calibri" charset="0"/>
              </a:rPr>
              <a:t> 2014-2015</a:t>
            </a:r>
          </a:p>
        </p:txBody>
      </p:sp>
      <p:pic>
        <p:nvPicPr>
          <p:cNvPr id="6" name="Image 5" descr="1411179916-1030186520.jpg"/>
          <p:cNvPicPr>
            <a:picLocks noChangeAspect="1"/>
          </p:cNvPicPr>
          <p:nvPr/>
        </p:nvPicPr>
        <p:blipFill>
          <a:blip r:embed="rId4"/>
          <a:stretch>
            <a:fillRect/>
          </a:stretch>
        </p:blipFill>
        <p:spPr>
          <a:xfrm>
            <a:off x="4550869" y="3811644"/>
            <a:ext cx="3052517" cy="2478844"/>
          </a:xfrm>
          <a:prstGeom prst="rect">
            <a:avLst/>
          </a:prstGeom>
        </p:spPr>
      </p:pic>
    </p:spTree>
    <p:extLst>
      <p:ext uri="{BB962C8B-B14F-4D97-AF65-F5344CB8AC3E}">
        <p14:creationId xmlns:p14="http://schemas.microsoft.com/office/powerpoint/2010/main" val="2634567506"/>
      </p:ext>
    </p:extLst>
  </p:cSld>
  <p:clrMapOvr>
    <a:masterClrMapping/>
  </p:clrMapOvr>
  <p:transition spd="slow">
    <p:push/>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Displace_1.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14269" y="1961224"/>
            <a:ext cx="3888187" cy="3197255"/>
          </a:xfrm>
        </p:spPr>
      </p:pic>
      <p:sp>
        <p:nvSpPr>
          <p:cNvPr id="6" name="Espace réservé du texte 5"/>
          <p:cNvSpPr>
            <a:spLocks noGrp="1"/>
          </p:cNvSpPr>
          <p:nvPr>
            <p:ph type="body" sz="half" idx="2"/>
          </p:nvPr>
        </p:nvSpPr>
        <p:spPr>
          <a:xfrm>
            <a:off x="1219200" y="3226209"/>
            <a:ext cx="3934581" cy="2245387"/>
          </a:xfrm>
        </p:spPr>
        <p:txBody>
          <a:bodyPr>
            <a:normAutofit fontScale="70000" lnSpcReduction="20000"/>
          </a:bodyPr>
          <a:lstStyle/>
          <a:p>
            <a:pPr marL="457200" indent="-457200">
              <a:buFont typeface="Wingdings" panose="05000000000000000000" pitchFamily="2" charset="2"/>
              <a:buChar char="§"/>
            </a:pPr>
            <a:r>
              <a:rPr lang="en-US" sz="2800" dirty="0" smtClean="0"/>
              <a:t>Pieces can move on any adjacent square, but not diagonally.</a:t>
            </a:r>
          </a:p>
          <a:p>
            <a:pPr marL="457200" indent="-457200">
              <a:buFont typeface="Wingdings" panose="05000000000000000000" pitchFamily="2" charset="2"/>
              <a:buChar char="§"/>
            </a:pPr>
            <a:endParaRPr lang="en-US" sz="2800" dirty="0" smtClean="0"/>
          </a:p>
          <a:p>
            <a:pPr marL="457200" indent="-457200">
              <a:buFont typeface="Wingdings" panose="05000000000000000000" pitchFamily="2" charset="2"/>
              <a:buChar char="§"/>
            </a:pPr>
            <a:r>
              <a:rPr lang="en-US" sz="2800" dirty="0" smtClean="0"/>
              <a:t>Any </a:t>
            </a:r>
            <a:r>
              <a:rPr lang="en-US" sz="2800" dirty="0"/>
              <a:t>piece can use two moves to push or pull an adjacent enemy piece, if said piece is weaker.</a:t>
            </a:r>
            <a:endParaRPr lang="fr-FR" sz="2800" dirty="0"/>
          </a:p>
        </p:txBody>
      </p:sp>
      <p:pic>
        <p:nvPicPr>
          <p:cNvPr id="3" name="Image 2" descr="Displace_2.png"/>
          <p:cNvPicPr>
            <a:picLocks noChangeAspect="1"/>
          </p:cNvPicPr>
          <p:nvPr/>
        </p:nvPicPr>
        <p:blipFill>
          <a:blip r:embed="rId4"/>
          <a:stretch>
            <a:fillRect/>
          </a:stretch>
        </p:blipFill>
        <p:spPr>
          <a:xfrm>
            <a:off x="6820868" y="1965524"/>
            <a:ext cx="3897489" cy="3203141"/>
          </a:xfrm>
          <a:prstGeom prst="rect">
            <a:avLst/>
          </a:prstGeom>
        </p:spPr>
      </p:pic>
      <p:sp>
        <p:nvSpPr>
          <p:cNvPr id="7"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smtClean="0">
                <a:solidFill>
                  <a:srgbClr val="FF0000"/>
                </a:solidFill>
              </a:rPr>
              <a:t>Arimaa</a:t>
            </a:r>
            <a:endParaRPr lang="fr-FR" sz="4000" b="1" dirty="0">
              <a:solidFill>
                <a:srgbClr val="FF0000"/>
              </a:solidFill>
            </a:endParaRPr>
          </a:p>
        </p:txBody>
      </p:sp>
      <p:sp>
        <p:nvSpPr>
          <p:cNvPr id="10" name="Titre 1"/>
          <p:cNvSpPr txBox="1">
            <a:spLocks/>
          </p:cNvSpPr>
          <p:nvPr/>
        </p:nvSpPr>
        <p:spPr>
          <a:xfrm>
            <a:off x="1219200" y="1512912"/>
            <a:ext cx="9753600" cy="2224201"/>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The </a:t>
            </a:r>
            <a:r>
              <a:rPr lang="fr-FR" dirty="0" err="1" smtClean="0"/>
              <a:t>rules</a:t>
            </a:r>
            <a:r>
              <a:rPr lang="fr-FR" dirty="0" smtClean="0"/>
              <a:t> : </a:t>
            </a:r>
          </a:p>
          <a:p>
            <a:r>
              <a:rPr lang="fr-FR" dirty="0" err="1"/>
              <a:t>Displacement</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10</a:t>
            </a:fld>
            <a:endParaRPr lang="fr-FR"/>
          </a:p>
        </p:txBody>
      </p:sp>
    </p:spTree>
    <p:extLst>
      <p:ext uri="{BB962C8B-B14F-4D97-AF65-F5344CB8AC3E}">
        <p14:creationId xmlns:p14="http://schemas.microsoft.com/office/powerpoint/2010/main" val="15019161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Freeze_1.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05593" y="1884460"/>
            <a:ext cx="3777763" cy="3106453"/>
          </a:xfrm>
        </p:spPr>
      </p:pic>
      <p:sp>
        <p:nvSpPr>
          <p:cNvPr id="6" name="Espace réservé du texte 5"/>
          <p:cNvSpPr>
            <a:spLocks noGrp="1"/>
          </p:cNvSpPr>
          <p:nvPr>
            <p:ph type="body" sz="half" idx="2"/>
          </p:nvPr>
        </p:nvSpPr>
        <p:spPr>
          <a:xfrm>
            <a:off x="1219200" y="3106940"/>
            <a:ext cx="3934581" cy="2245387"/>
          </a:xfrm>
        </p:spPr>
        <p:txBody>
          <a:bodyPr/>
          <a:lstStyle/>
          <a:p>
            <a:r>
              <a:rPr lang="en-US" sz="2800" dirty="0"/>
              <a:t>A piece standing next to a stronger enemy piece cannot move unless there is an ally piece beside it.</a:t>
            </a:r>
            <a:endParaRPr lang="fr-FR" sz="2800" dirty="0"/>
          </a:p>
        </p:txBody>
      </p:sp>
      <p:pic>
        <p:nvPicPr>
          <p:cNvPr id="3" name="Image 2" descr="Freeze_2.png"/>
          <p:cNvPicPr>
            <a:picLocks noChangeAspect="1"/>
          </p:cNvPicPr>
          <p:nvPr/>
        </p:nvPicPr>
        <p:blipFill>
          <a:blip r:embed="rId4"/>
          <a:stretch>
            <a:fillRect/>
          </a:stretch>
        </p:blipFill>
        <p:spPr>
          <a:xfrm>
            <a:off x="6300805" y="1890533"/>
            <a:ext cx="3805314" cy="3126740"/>
          </a:xfrm>
          <a:prstGeom prst="rect">
            <a:avLst/>
          </a:prstGeom>
        </p:spPr>
      </p:pic>
      <p:sp>
        <p:nvSpPr>
          <p:cNvPr id="7"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smtClean="0">
                <a:solidFill>
                  <a:srgbClr val="FF0000"/>
                </a:solidFill>
              </a:rPr>
              <a:t>Arimaa</a:t>
            </a:r>
            <a:endParaRPr lang="fr-FR" sz="4000" b="1" dirty="0">
              <a:solidFill>
                <a:srgbClr val="FF0000"/>
              </a:solidFill>
            </a:endParaRPr>
          </a:p>
        </p:txBody>
      </p:sp>
      <p:sp>
        <p:nvSpPr>
          <p:cNvPr id="8" name="Titre 1"/>
          <p:cNvSpPr txBox="1">
            <a:spLocks/>
          </p:cNvSpPr>
          <p:nvPr/>
        </p:nvSpPr>
        <p:spPr>
          <a:xfrm>
            <a:off x="1219200" y="1512912"/>
            <a:ext cx="9753600" cy="2224201"/>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The </a:t>
            </a:r>
            <a:r>
              <a:rPr lang="fr-FR" dirty="0" err="1" smtClean="0"/>
              <a:t>rules</a:t>
            </a:r>
            <a:r>
              <a:rPr lang="fr-FR" dirty="0" smtClean="0"/>
              <a:t> : </a:t>
            </a:r>
          </a:p>
          <a:p>
            <a:r>
              <a:rPr lang="fr-FR" dirty="0" err="1"/>
              <a:t>Freezing</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11</a:t>
            </a:fld>
            <a:endParaRPr lang="fr-FR"/>
          </a:p>
        </p:txBody>
      </p:sp>
    </p:spTree>
    <p:extLst>
      <p:ext uri="{BB962C8B-B14F-4D97-AF65-F5344CB8AC3E}">
        <p14:creationId xmlns:p14="http://schemas.microsoft.com/office/powerpoint/2010/main" val="28463352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Trap_1.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95469" y="2102458"/>
            <a:ext cx="3005825" cy="2991974"/>
          </a:xfrm>
        </p:spPr>
      </p:pic>
      <p:sp>
        <p:nvSpPr>
          <p:cNvPr id="5" name="Espace réservé du texte 4"/>
          <p:cNvSpPr>
            <a:spLocks noGrp="1"/>
          </p:cNvSpPr>
          <p:nvPr>
            <p:ph type="body" sz="half" idx="2"/>
          </p:nvPr>
        </p:nvSpPr>
        <p:spPr>
          <a:xfrm>
            <a:off x="1219200" y="3303054"/>
            <a:ext cx="3934581" cy="2245387"/>
          </a:xfrm>
        </p:spPr>
        <p:txBody>
          <a:bodyPr/>
          <a:lstStyle/>
          <a:p>
            <a:r>
              <a:rPr lang="en-US" sz="2800" dirty="0"/>
              <a:t>Each piece standing on a trap dies, unless there is an ally piece beside it.</a:t>
            </a:r>
            <a:endParaRPr lang="fr-FR" sz="2800" dirty="0"/>
          </a:p>
        </p:txBody>
      </p:sp>
      <p:pic>
        <p:nvPicPr>
          <p:cNvPr id="3" name="Image 2" descr="Trap_2.png"/>
          <p:cNvPicPr>
            <a:picLocks noChangeAspect="1"/>
          </p:cNvPicPr>
          <p:nvPr/>
        </p:nvPicPr>
        <p:blipFill>
          <a:blip r:embed="rId4"/>
          <a:stretch>
            <a:fillRect/>
          </a:stretch>
        </p:blipFill>
        <p:spPr>
          <a:xfrm>
            <a:off x="6195469" y="2107423"/>
            <a:ext cx="3004190" cy="2987687"/>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smtClean="0">
                <a:solidFill>
                  <a:srgbClr val="FF0000"/>
                </a:solidFill>
              </a:rPr>
              <a:t>Arimaa</a:t>
            </a:r>
            <a:endParaRPr lang="fr-FR" sz="4000" b="1" dirty="0">
              <a:solidFill>
                <a:srgbClr val="FF0000"/>
              </a:solidFill>
            </a:endParaRPr>
          </a:p>
        </p:txBody>
      </p:sp>
      <p:sp>
        <p:nvSpPr>
          <p:cNvPr id="8" name="Titre 1"/>
          <p:cNvSpPr txBox="1">
            <a:spLocks/>
          </p:cNvSpPr>
          <p:nvPr/>
        </p:nvSpPr>
        <p:spPr>
          <a:xfrm>
            <a:off x="1219200" y="1512912"/>
            <a:ext cx="9753600" cy="2224201"/>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The </a:t>
            </a:r>
            <a:r>
              <a:rPr lang="fr-FR" dirty="0" err="1" smtClean="0"/>
              <a:t>rules</a:t>
            </a:r>
            <a:r>
              <a:rPr lang="fr-FR" dirty="0" smtClean="0"/>
              <a:t> : </a:t>
            </a:r>
          </a:p>
          <a:p>
            <a:r>
              <a:rPr lang="fr-FR" dirty="0" err="1" smtClean="0"/>
              <a:t>Traps</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12</a:t>
            </a:fld>
            <a:endParaRPr lang="fr-FR"/>
          </a:p>
        </p:txBody>
      </p:sp>
    </p:spTree>
    <p:extLst>
      <p:ext uri="{BB962C8B-B14F-4D97-AF65-F5344CB8AC3E}">
        <p14:creationId xmlns:p14="http://schemas.microsoft.com/office/powerpoint/2010/main" val="30340413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5"/>
          <p:cNvSpPr>
            <a:spLocks noGrp="1"/>
          </p:cNvSpPr>
          <p:nvPr>
            <p:ph idx="1"/>
          </p:nvPr>
        </p:nvSpPr>
        <p:spPr>
          <a:xfrm>
            <a:off x="1370275" y="2396123"/>
            <a:ext cx="4291054" cy="3539527"/>
          </a:xfrm>
        </p:spPr>
        <p:txBody>
          <a:bodyPr/>
          <a:lstStyle/>
          <a:p>
            <a:pPr marL="0" indent="0">
              <a:buNone/>
            </a:pPr>
            <a:endParaRPr lang="fr-FR" dirty="0"/>
          </a:p>
          <a:p>
            <a:pPr marL="0" indent="0">
              <a:buNone/>
            </a:pPr>
            <a:r>
              <a:rPr lang="fr-FR" dirty="0" err="1"/>
              <a:t>That's</a:t>
            </a:r>
            <a:r>
              <a:rPr lang="fr-FR" dirty="0"/>
              <a:t> </a:t>
            </a:r>
            <a:r>
              <a:rPr lang="fr-FR" dirty="0" err="1"/>
              <a:t>it</a:t>
            </a:r>
            <a:r>
              <a:rPr lang="fr-FR" dirty="0"/>
              <a:t> !</a:t>
            </a:r>
          </a:p>
          <a:p>
            <a:pPr marL="0" indent="0">
              <a:buNone/>
            </a:pPr>
            <a:r>
              <a:rPr lang="fr-FR" dirty="0"/>
              <a:t>Simple </a:t>
            </a:r>
            <a:r>
              <a:rPr lang="fr-FR" dirty="0" err="1"/>
              <a:t>isn't</a:t>
            </a:r>
            <a:r>
              <a:rPr lang="fr-FR" dirty="0"/>
              <a:t> </a:t>
            </a:r>
            <a:r>
              <a:rPr lang="fr-FR" dirty="0" err="1"/>
              <a:t>it</a:t>
            </a:r>
            <a:r>
              <a:rPr lang="fr-FR" dirty="0"/>
              <a:t> ?</a:t>
            </a:r>
          </a:p>
          <a:p>
            <a:pPr marL="0" indent="0">
              <a:buNone/>
            </a:pPr>
            <a:r>
              <a:rPr lang="fr-FR" dirty="0"/>
              <a:t>But not for computers.</a:t>
            </a:r>
          </a:p>
        </p:txBody>
      </p:sp>
      <p:pic>
        <p:nvPicPr>
          <p:cNvPr id="7" name="Image 6" descr="computer thinking.jpg"/>
          <p:cNvPicPr>
            <a:picLocks noChangeAspect="1"/>
          </p:cNvPicPr>
          <p:nvPr/>
        </p:nvPicPr>
        <p:blipFill>
          <a:blip r:embed="rId3"/>
          <a:stretch>
            <a:fillRect/>
          </a:stretch>
        </p:blipFill>
        <p:spPr>
          <a:xfrm flipH="1">
            <a:off x="6363465" y="2474540"/>
            <a:ext cx="2743200" cy="2324745"/>
          </a:xfrm>
          <a:prstGeom prst="rect">
            <a:avLst/>
          </a:prstGeom>
        </p:spPr>
      </p:pic>
      <p:sp>
        <p:nvSpPr>
          <p:cNvPr id="8"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smtClean="0">
                <a:solidFill>
                  <a:srgbClr val="FF0000"/>
                </a:solidFill>
              </a:rPr>
              <a:t>Arimaa</a:t>
            </a:r>
            <a:endParaRPr lang="fr-FR" sz="4000" b="1" dirty="0">
              <a:solidFill>
                <a:srgbClr val="FF0000"/>
              </a:solidFill>
            </a:endParaRPr>
          </a:p>
        </p:txBody>
      </p:sp>
      <p:sp>
        <p:nvSpPr>
          <p:cNvPr id="9" name="Titre 1"/>
          <p:cNvSpPr txBox="1">
            <a:spLocks/>
          </p:cNvSpPr>
          <p:nvPr/>
        </p:nvSpPr>
        <p:spPr>
          <a:xfrm>
            <a:off x="1219200" y="1512912"/>
            <a:ext cx="9753600" cy="2224201"/>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The </a:t>
            </a:r>
            <a:r>
              <a:rPr lang="fr-FR" dirty="0" err="1" smtClean="0"/>
              <a:t>rules</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13</a:t>
            </a:fld>
            <a:endParaRPr lang="fr-FR"/>
          </a:p>
        </p:txBody>
      </p:sp>
    </p:spTree>
    <p:extLst>
      <p:ext uri="{BB962C8B-B14F-4D97-AF65-F5344CB8AC3E}">
        <p14:creationId xmlns:p14="http://schemas.microsoft.com/office/powerpoint/2010/main" val="3282854499"/>
      </p:ext>
    </p:extLst>
  </p:cSld>
  <p:clrMapOvr>
    <a:masterClrMapping/>
  </p:clrMapOvr>
  <p:transition spd="slow">
    <p:pu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5400" b="1" dirty="0">
                <a:solidFill>
                  <a:srgbClr val="FF3300"/>
                </a:solidFill>
              </a:rPr>
              <a:t>Contents</a:t>
            </a:r>
          </a:p>
        </p:txBody>
      </p:sp>
      <p:sp>
        <p:nvSpPr>
          <p:cNvPr id="3" name="Espace réservé du contenu 2"/>
          <p:cNvSpPr>
            <a:spLocks noGrp="1"/>
          </p:cNvSpPr>
          <p:nvPr>
            <p:ph idx="1"/>
          </p:nvPr>
        </p:nvSpPr>
        <p:spPr/>
        <p:txBody>
          <a:bodyPr/>
          <a:lstStyle/>
          <a:p>
            <a:pPr marL="0" indent="0">
              <a:buNone/>
            </a:pPr>
            <a:r>
              <a:rPr lang="fr-FR" dirty="0"/>
              <a:t> Introduction</a:t>
            </a:r>
          </a:p>
          <a:p>
            <a:pPr marL="514350" indent="-514350">
              <a:buFont typeface="+mj-lt"/>
              <a:buAutoNum type="arabicPeriod"/>
            </a:pPr>
            <a:r>
              <a:rPr lang="fr-FR" dirty="0" err="1"/>
              <a:t>Arimaa</a:t>
            </a:r>
            <a:r>
              <a:rPr lang="fr-FR" dirty="0"/>
              <a:t> </a:t>
            </a:r>
            <a:r>
              <a:rPr lang="fr-FR" dirty="0" err="1"/>
              <a:t>presentation</a:t>
            </a:r>
            <a:endParaRPr lang="fr-FR" dirty="0"/>
          </a:p>
          <a:p>
            <a:pPr marL="514350" indent="-514350">
              <a:buFont typeface="+mj-lt"/>
              <a:buAutoNum type="arabicPeriod"/>
            </a:pPr>
            <a:r>
              <a:rPr lang="fr-FR" b="1" dirty="0">
                <a:solidFill>
                  <a:srgbClr val="FF3300"/>
                </a:solidFill>
              </a:rPr>
              <a:t>MCTS </a:t>
            </a:r>
            <a:r>
              <a:rPr lang="fr-FR" b="1" dirty="0" err="1">
                <a:solidFill>
                  <a:srgbClr val="FF3300"/>
                </a:solidFill>
              </a:rPr>
              <a:t>algorithm</a:t>
            </a:r>
            <a:endParaRPr lang="fr-FR" b="1" dirty="0">
              <a:solidFill>
                <a:srgbClr val="FF3300"/>
              </a:solidFill>
            </a:endParaRPr>
          </a:p>
          <a:p>
            <a:pPr marL="514350" indent="-514350">
              <a:buFont typeface="+mj-lt"/>
              <a:buAutoNum type="arabicPeriod"/>
            </a:pPr>
            <a:r>
              <a:rPr lang="en-US" dirty="0"/>
              <a:t>Parallelization methods</a:t>
            </a:r>
            <a:endParaRPr lang="fr-FR" dirty="0"/>
          </a:p>
          <a:p>
            <a:pPr marL="514350" indent="-514350">
              <a:buFont typeface="+mj-lt"/>
              <a:buAutoNum type="arabicPeriod"/>
            </a:pPr>
            <a:r>
              <a:rPr lang="en-US" dirty="0"/>
              <a:t>General architecture</a:t>
            </a:r>
          </a:p>
          <a:p>
            <a:pPr marL="514350" indent="-514350">
              <a:buFont typeface="+mj-lt"/>
              <a:buAutoNum type="arabicPeriod"/>
            </a:pPr>
            <a:r>
              <a:rPr lang="fr-FR" dirty="0" err="1" smtClean="0"/>
              <a:t>Specifications</a:t>
            </a:r>
            <a:endParaRPr lang="fr-FR" b="1" dirty="0">
              <a:solidFill>
                <a:srgbClr val="FF3300"/>
              </a:solidFill>
            </a:endParaRPr>
          </a:p>
          <a:p>
            <a:pPr marL="514350" indent="-514350">
              <a:buFont typeface="+mj-lt"/>
              <a:buAutoNum type="arabicPeriod"/>
            </a:pPr>
            <a:r>
              <a:rPr lang="en-US" dirty="0">
                <a:solidFill>
                  <a:schemeClr val="bg1"/>
                </a:solidFill>
              </a:rPr>
              <a:t>Development </a:t>
            </a:r>
            <a:r>
              <a:rPr lang="en-US" dirty="0" smtClean="0">
                <a:solidFill>
                  <a:schemeClr val="bg1"/>
                </a:solidFill>
              </a:rPr>
              <a:t>Methodologies</a:t>
            </a:r>
            <a:endParaRPr lang="fr-FR" dirty="0"/>
          </a:p>
          <a:p>
            <a:pPr marL="0" indent="0">
              <a:buNone/>
            </a:pPr>
            <a:r>
              <a:rPr lang="fr-FR" dirty="0">
                <a:solidFill>
                  <a:srgbClr val="000000"/>
                </a:solidFill>
              </a:rPr>
              <a:t>Conclusion</a:t>
            </a:r>
          </a:p>
        </p:txBody>
      </p:sp>
      <p:pic>
        <p:nvPicPr>
          <p:cNvPr id="4" name="Image 3" descr="Arimaa.jpg"/>
          <p:cNvPicPr>
            <a:picLocks noChangeAspect="1"/>
          </p:cNvPicPr>
          <p:nvPr/>
        </p:nvPicPr>
        <p:blipFill>
          <a:blip r:embed="rId3"/>
          <a:stretch>
            <a:fillRect/>
          </a:stretch>
        </p:blipFill>
        <p:spPr>
          <a:xfrm>
            <a:off x="7002179" y="2027493"/>
            <a:ext cx="3822724" cy="3307473"/>
          </a:xfrm>
          <a:prstGeom prst="rect">
            <a:avLst/>
          </a:prstGeom>
        </p:spPr>
      </p:pic>
      <p:sp>
        <p:nvSpPr>
          <p:cNvPr id="5" name="Slide Number Placeholder 4"/>
          <p:cNvSpPr>
            <a:spLocks noGrp="1"/>
          </p:cNvSpPr>
          <p:nvPr>
            <p:ph type="sldNum" sz="quarter" idx="12"/>
          </p:nvPr>
        </p:nvSpPr>
        <p:spPr/>
        <p:txBody>
          <a:bodyPr/>
          <a:lstStyle/>
          <a:p>
            <a:fld id="{789A2A0C-D44F-4523-8D1A-D12B62504EB2}" type="slidenum">
              <a:rPr lang="fr-FR" smtClean="0"/>
              <a:t>14</a:t>
            </a:fld>
            <a:endParaRPr lang="fr-FR"/>
          </a:p>
        </p:txBody>
      </p:sp>
      <p:pic>
        <p:nvPicPr>
          <p:cNvPr id="6" name="Image 3" descr="Arimaa.jpg"/>
          <p:cNvPicPr>
            <a:picLocks noChangeAspect="1"/>
          </p:cNvPicPr>
          <p:nvPr/>
        </p:nvPicPr>
        <p:blipFill>
          <a:blip r:embed="rId3"/>
          <a:stretch>
            <a:fillRect/>
          </a:stretch>
        </p:blipFill>
        <p:spPr>
          <a:xfrm>
            <a:off x="6186115" y="2027492"/>
            <a:ext cx="4638788" cy="4013543"/>
          </a:xfrm>
          <a:prstGeom prst="rect">
            <a:avLst/>
          </a:prstGeom>
        </p:spPr>
      </p:pic>
    </p:spTree>
    <p:extLst>
      <p:ext uri="{BB962C8B-B14F-4D97-AF65-F5344CB8AC3E}">
        <p14:creationId xmlns:p14="http://schemas.microsoft.com/office/powerpoint/2010/main" val="2304088175"/>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Tree1.png"/>
          <p:cNvPicPr>
            <a:picLocks noChangeAspect="1"/>
          </p:cNvPicPr>
          <p:nvPr/>
        </p:nvPicPr>
        <p:blipFill>
          <a:blip r:embed="rId3"/>
          <a:stretch>
            <a:fillRect/>
          </a:stretch>
        </p:blipFill>
        <p:spPr>
          <a:xfrm>
            <a:off x="971560" y="1216877"/>
            <a:ext cx="9037928" cy="2451100"/>
          </a:xfrm>
          <a:prstGeom prst="rect">
            <a:avLst/>
          </a:prstGeom>
        </p:spPr>
      </p:pic>
      <p:sp>
        <p:nvSpPr>
          <p:cNvPr id="5" name="ZoneTexte 4"/>
          <p:cNvSpPr txBox="1"/>
          <p:nvPr/>
        </p:nvSpPr>
        <p:spPr>
          <a:xfrm>
            <a:off x="3708915" y="5259496"/>
            <a:ext cx="5895975" cy="1384995"/>
          </a:xfrm>
          <a:prstGeom prst="rect">
            <a:avLst/>
          </a:prstGeom>
        </p:spPr>
        <p:txBody>
          <a:bodyPr rtlCol="0">
            <a:spAutoFit/>
          </a:bodyPr>
          <a:lstStyle/>
          <a:p>
            <a:r>
              <a:rPr lang="en-US" sz="2800" dirty="0" smtClean="0"/>
              <a:t>In a search tree :</a:t>
            </a:r>
            <a:endParaRPr lang="fr-FR" sz="2400" dirty="0"/>
          </a:p>
          <a:p>
            <a:pPr marL="742950" lvl="1" indent="-285750">
              <a:buClr>
                <a:srgbClr val="FF3300"/>
              </a:buClr>
              <a:buFont typeface="Arial" panose="020B0604020202020204" pitchFamily="34" charset="0"/>
              <a:buChar char="•"/>
            </a:pPr>
            <a:r>
              <a:rPr lang="en-US" sz="2800" dirty="0" smtClean="0"/>
              <a:t>each node is a position.</a:t>
            </a:r>
          </a:p>
          <a:p>
            <a:pPr marL="742950" lvl="1" indent="-285750">
              <a:buClr>
                <a:srgbClr val="FF3300"/>
              </a:buClr>
              <a:buFont typeface="Arial" panose="020B0604020202020204" pitchFamily="34" charset="0"/>
              <a:buChar char="•"/>
            </a:pPr>
            <a:r>
              <a:rPr lang="en-US" sz="2800" dirty="0" smtClean="0"/>
              <a:t>each </a:t>
            </a:r>
            <a:r>
              <a:rPr lang="en-US" sz="2800" dirty="0"/>
              <a:t>edge is a move.</a:t>
            </a:r>
            <a:endParaRPr lang="fr-FR" sz="2800" dirty="0"/>
          </a:p>
        </p:txBody>
      </p:sp>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pic>
        <p:nvPicPr>
          <p:cNvPr id="7" name="Image 2" descr="Tree2.png"/>
          <p:cNvPicPr>
            <a:picLocks noChangeAspect="1"/>
          </p:cNvPicPr>
          <p:nvPr/>
        </p:nvPicPr>
        <p:blipFill>
          <a:blip r:embed="rId4"/>
          <a:stretch>
            <a:fillRect/>
          </a:stretch>
        </p:blipFill>
        <p:spPr>
          <a:xfrm>
            <a:off x="485929" y="1216877"/>
            <a:ext cx="10137775" cy="4022725"/>
          </a:xfrm>
          <a:prstGeom prst="rect">
            <a:avLst/>
          </a:prstGeom>
        </p:spPr>
      </p:pic>
      <p:sp>
        <p:nvSpPr>
          <p:cNvPr id="8" name="Titre 1"/>
          <p:cNvSpPr txBox="1">
            <a:spLocks/>
          </p:cNvSpPr>
          <p:nvPr/>
        </p:nvSpPr>
        <p:spPr>
          <a:xfrm>
            <a:off x="1145568" y="778565"/>
            <a:ext cx="9753600" cy="1154097"/>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err="1" smtClean="0"/>
              <a:t>Search</a:t>
            </a:r>
            <a:r>
              <a:rPr lang="fr-FR" dirty="0" smtClean="0"/>
              <a:t> </a:t>
            </a:r>
            <a:r>
              <a:rPr lang="fr-FR" dirty="0" err="1" smtClean="0"/>
              <a:t>tree</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15</a:t>
            </a:fld>
            <a:endParaRPr lang="fr-FR"/>
          </a:p>
        </p:txBody>
      </p:sp>
    </p:spTree>
    <p:extLst>
      <p:ext uri="{BB962C8B-B14F-4D97-AF65-F5344CB8AC3E}">
        <p14:creationId xmlns:p14="http://schemas.microsoft.com/office/powerpoint/2010/main" val="2355530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45568" y="778565"/>
            <a:ext cx="9753600" cy="1154097"/>
          </a:xfrm>
        </p:spPr>
        <p:txBody>
          <a:bodyPr/>
          <a:lstStyle/>
          <a:p>
            <a:r>
              <a:rPr lang="fr-FR" dirty="0"/>
              <a:t>Monte Carlo Method</a:t>
            </a:r>
          </a:p>
        </p:txBody>
      </p:sp>
      <p:pic>
        <p:nvPicPr>
          <p:cNvPr id="5" name="Image 4" descr="lake.png"/>
          <p:cNvPicPr>
            <a:picLocks noChangeAspect="1"/>
          </p:cNvPicPr>
          <p:nvPr/>
        </p:nvPicPr>
        <p:blipFill>
          <a:blip r:embed="rId3"/>
          <a:stretch>
            <a:fillRect/>
          </a:stretch>
        </p:blipFill>
        <p:spPr>
          <a:xfrm>
            <a:off x="1447810" y="2124085"/>
            <a:ext cx="2743200" cy="2667000"/>
          </a:xfrm>
          <a:prstGeom prst="rect">
            <a:avLst/>
          </a:prstGeom>
        </p:spPr>
      </p:pic>
      <p:sp>
        <p:nvSpPr>
          <p:cNvPr id="6" name="ZoneTexte 5"/>
          <p:cNvSpPr txBox="1"/>
          <p:nvPr/>
        </p:nvSpPr>
        <p:spPr>
          <a:xfrm>
            <a:off x="2152660" y="4743460"/>
            <a:ext cx="1457325" cy="461963"/>
          </a:xfrm>
          <a:prstGeom prst="rect">
            <a:avLst/>
          </a:prstGeom>
        </p:spPr>
        <p:txBody>
          <a:bodyPr rtlCol="0">
            <a:spAutoFit/>
          </a:bodyPr>
          <a:lstStyle/>
          <a:p>
            <a:pPr algn="ctr"/>
            <a:r>
              <a:rPr lang="en-US" sz="2400"/>
              <a:t>1km</a:t>
            </a:r>
            <a:endParaRPr lang="fr-FR" sz="2400"/>
          </a:p>
        </p:txBody>
      </p:sp>
      <p:sp>
        <p:nvSpPr>
          <p:cNvPr id="7" name="ZoneTexte 6"/>
          <p:cNvSpPr txBox="1"/>
          <p:nvPr/>
        </p:nvSpPr>
        <p:spPr>
          <a:xfrm>
            <a:off x="4649441" y="2124085"/>
            <a:ext cx="5671351" cy="830997"/>
          </a:xfrm>
          <a:prstGeom prst="rect">
            <a:avLst/>
          </a:prstGeom>
        </p:spPr>
        <p:txBody>
          <a:bodyPr wrap="square" rtlCol="0">
            <a:spAutoFit/>
          </a:bodyPr>
          <a:lstStyle/>
          <a:p>
            <a:r>
              <a:rPr lang="en-US" sz="2400" dirty="0"/>
              <a:t>Area of the field : 1km x 1km = 1km²</a:t>
            </a:r>
          </a:p>
          <a:p>
            <a:r>
              <a:rPr lang="en-US" sz="2400" dirty="0"/>
              <a:t>Area of the Lake : unknown</a:t>
            </a:r>
            <a:endParaRPr lang="fr-FR" sz="2400" dirty="0"/>
          </a:p>
        </p:txBody>
      </p:sp>
      <p:sp>
        <p:nvSpPr>
          <p:cNvPr id="8" name="ZoneTexte 7"/>
          <p:cNvSpPr txBox="1"/>
          <p:nvPr/>
        </p:nvSpPr>
        <p:spPr>
          <a:xfrm>
            <a:off x="4649441" y="4033465"/>
            <a:ext cx="6134100" cy="830997"/>
          </a:xfrm>
          <a:prstGeom prst="rect">
            <a:avLst/>
          </a:prstGeom>
        </p:spPr>
        <p:txBody>
          <a:bodyPr rtlCol="0">
            <a:spAutoFit/>
          </a:bodyPr>
          <a:lstStyle/>
          <a:p>
            <a:r>
              <a:rPr lang="en-US" sz="2400" dirty="0" err="1"/>
              <a:t>Theorical</a:t>
            </a:r>
            <a:r>
              <a:rPr lang="en-US" sz="2400" dirty="0"/>
              <a:t> probability of falling into the lake :</a:t>
            </a:r>
          </a:p>
          <a:p>
            <a:endParaRPr lang="fr-FR" sz="2400" dirty="0"/>
          </a:p>
        </p:txBody>
      </p:sp>
      <p:sp>
        <p:nvSpPr>
          <p:cNvPr id="10" name="ZoneTexte 9"/>
          <p:cNvSpPr txBox="1"/>
          <p:nvPr/>
        </p:nvSpPr>
        <p:spPr>
          <a:xfrm>
            <a:off x="10614329" y="3965976"/>
            <a:ext cx="1752600" cy="830997"/>
          </a:xfrm>
          <a:prstGeom prst="rect">
            <a:avLst/>
          </a:prstGeom>
        </p:spPr>
        <p:txBody>
          <a:bodyPr rtlCol="0">
            <a:spAutoFit/>
          </a:bodyPr>
          <a:lstStyle/>
          <a:p>
            <a:r>
              <a:rPr lang="fr-FR" sz="2400" dirty="0">
                <a:latin typeface="Calibri" charset="0"/>
              </a:rPr>
              <a:t>Area Lake</a:t>
            </a:r>
            <a:endParaRPr lang="fr-FR" dirty="0">
              <a:latin typeface="Calibri" charset="0"/>
            </a:endParaRPr>
          </a:p>
          <a:p>
            <a:r>
              <a:rPr lang="fr-FR" sz="2400" dirty="0">
                <a:latin typeface="Calibri" charset="0"/>
              </a:rPr>
              <a:t>Area Field</a:t>
            </a:r>
            <a:endParaRPr lang="fr-FR" sz="2400" dirty="0">
              <a:solidFill>
                <a:srgbClr val="000000"/>
              </a:solidFill>
              <a:latin typeface="Calibri" charset="0"/>
            </a:endParaRPr>
          </a:p>
        </p:txBody>
      </p:sp>
      <p:cxnSp>
        <p:nvCxnSpPr>
          <p:cNvPr id="11" name="Connecteur droit avec flèche 10"/>
          <p:cNvCxnSpPr/>
          <p:nvPr/>
        </p:nvCxnSpPr>
        <p:spPr>
          <a:xfrm flipV="1">
            <a:off x="10614329" y="4381474"/>
            <a:ext cx="1295400" cy="9525"/>
          </a:xfrm>
          <a:prstGeom prst="straightConnector1">
            <a:avLst/>
          </a:prstGeom>
          <a:ln>
            <a:headEnd type="none"/>
            <a:tailEnd type="none"/>
          </a:ln>
          <a:effectLst/>
        </p:spPr>
        <p:style>
          <a:lnRef idx="3">
            <a:schemeClr val="dk1"/>
          </a:lnRef>
          <a:fillRef idx="0">
            <a:schemeClr val="dk1"/>
          </a:fillRef>
          <a:effectRef idx="2">
            <a:schemeClr val="dk1"/>
          </a:effectRef>
          <a:fontRef idx="minor">
            <a:schemeClr val="tx1"/>
          </a:fontRef>
        </p:style>
      </p:cxnSp>
      <p:sp>
        <p:nvSpPr>
          <p:cNvPr id="9"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pic>
        <p:nvPicPr>
          <p:cNvPr id="12" name="Image 2" descr="lake2.png"/>
          <p:cNvPicPr>
            <a:picLocks noChangeAspect="1"/>
          </p:cNvPicPr>
          <p:nvPr/>
        </p:nvPicPr>
        <p:blipFill>
          <a:blip r:embed="rId4"/>
          <a:stretch>
            <a:fillRect/>
          </a:stretch>
        </p:blipFill>
        <p:spPr>
          <a:xfrm>
            <a:off x="1447810" y="2133610"/>
            <a:ext cx="2743200" cy="2667000"/>
          </a:xfrm>
          <a:prstGeom prst="rect">
            <a:avLst/>
          </a:prstGeom>
        </p:spPr>
      </p:pic>
      <p:sp>
        <p:nvSpPr>
          <p:cNvPr id="13" name="ZoneTexte 6"/>
          <p:cNvSpPr txBox="1"/>
          <p:nvPr/>
        </p:nvSpPr>
        <p:spPr>
          <a:xfrm>
            <a:off x="4649441" y="3034019"/>
            <a:ext cx="6734175" cy="830997"/>
          </a:xfrm>
          <a:prstGeom prst="rect">
            <a:avLst/>
          </a:prstGeom>
        </p:spPr>
        <p:txBody>
          <a:bodyPr rtlCol="0">
            <a:spAutoFit/>
          </a:bodyPr>
          <a:lstStyle/>
          <a:p>
            <a:r>
              <a:rPr lang="fr-FR" sz="2400" dirty="0"/>
              <a:t>300 of 1000 </a:t>
            </a:r>
            <a:r>
              <a:rPr lang="fr-FR" sz="2400" dirty="0" err="1"/>
              <a:t>randoms</a:t>
            </a:r>
            <a:r>
              <a:rPr lang="fr-FR" sz="2400" dirty="0"/>
              <a:t> </a:t>
            </a:r>
            <a:r>
              <a:rPr lang="fr-FR" sz="2400" dirty="0" err="1"/>
              <a:t>shots</a:t>
            </a:r>
            <a:r>
              <a:rPr lang="fr-FR" sz="2400" dirty="0"/>
              <a:t> </a:t>
            </a:r>
            <a:r>
              <a:rPr lang="fr-FR" sz="2400" dirty="0" err="1"/>
              <a:t>fell</a:t>
            </a:r>
            <a:r>
              <a:rPr lang="fr-FR" sz="2400" dirty="0"/>
              <a:t> </a:t>
            </a:r>
            <a:r>
              <a:rPr lang="fr-FR" sz="2400" dirty="0" err="1"/>
              <a:t>into</a:t>
            </a:r>
            <a:r>
              <a:rPr lang="fr-FR" sz="2400" dirty="0"/>
              <a:t> the Lake </a:t>
            </a:r>
            <a:r>
              <a:rPr lang="fr-FR" sz="2400" dirty="0" smtClean="0"/>
              <a:t>:</a:t>
            </a:r>
            <a:r>
              <a:rPr lang="fr-FR" dirty="0"/>
              <a:t> </a:t>
            </a:r>
            <a:r>
              <a:rPr lang="en-US" sz="2400" dirty="0" smtClean="0">
                <a:solidFill>
                  <a:srgbClr val="000000"/>
                </a:solidFill>
                <a:latin typeface="Calibri"/>
              </a:rPr>
              <a:t>Probability </a:t>
            </a:r>
            <a:r>
              <a:rPr lang="en-US" sz="2400" dirty="0">
                <a:solidFill>
                  <a:srgbClr val="000000"/>
                </a:solidFill>
                <a:latin typeface="Calibri"/>
              </a:rPr>
              <a:t>to fall in the lake : 300/1000 = 30%</a:t>
            </a:r>
            <a:endParaRPr lang="fr-FR" sz="2400" dirty="0"/>
          </a:p>
        </p:txBody>
      </p:sp>
      <p:sp>
        <p:nvSpPr>
          <p:cNvPr id="14" name="ZoneTexte 10"/>
          <p:cNvSpPr txBox="1"/>
          <p:nvPr/>
        </p:nvSpPr>
        <p:spPr>
          <a:xfrm>
            <a:off x="5686435" y="5038735"/>
            <a:ext cx="1752600" cy="830997"/>
          </a:xfrm>
          <a:prstGeom prst="rect">
            <a:avLst/>
          </a:prstGeom>
        </p:spPr>
        <p:txBody>
          <a:bodyPr rtlCol="0">
            <a:spAutoFit/>
          </a:bodyPr>
          <a:lstStyle/>
          <a:p>
            <a:r>
              <a:rPr lang="fr-FR" sz="2400" dirty="0">
                <a:latin typeface="Calibri" charset="0"/>
              </a:rPr>
              <a:t>Area Lake</a:t>
            </a:r>
            <a:endParaRPr lang="fr-FR" dirty="0">
              <a:latin typeface="Calibri" charset="0"/>
            </a:endParaRPr>
          </a:p>
          <a:p>
            <a:r>
              <a:rPr lang="fr-FR" sz="2400" dirty="0">
                <a:latin typeface="Calibri" charset="0"/>
              </a:rPr>
              <a:t>Area Field</a:t>
            </a:r>
            <a:endParaRPr lang="fr-FR" sz="2400" dirty="0">
              <a:solidFill>
                <a:srgbClr val="000000"/>
              </a:solidFill>
              <a:latin typeface="Calibri" charset="0"/>
            </a:endParaRPr>
          </a:p>
        </p:txBody>
      </p:sp>
      <p:sp>
        <p:nvSpPr>
          <p:cNvPr id="15" name="ZoneTexte 12"/>
          <p:cNvSpPr txBox="1"/>
          <p:nvPr/>
        </p:nvSpPr>
        <p:spPr>
          <a:xfrm>
            <a:off x="7000885" y="5124460"/>
            <a:ext cx="2743200" cy="523220"/>
          </a:xfrm>
          <a:prstGeom prst="rect">
            <a:avLst/>
          </a:prstGeom>
        </p:spPr>
        <p:txBody>
          <a:bodyPr rtlCol="0">
            <a:spAutoFit/>
          </a:bodyPr>
          <a:lstStyle/>
          <a:p>
            <a:r>
              <a:rPr lang="fr-FR" sz="2800">
                <a:latin typeface="Calibri" charset="0"/>
              </a:rPr>
              <a:t>≈ </a:t>
            </a:r>
            <a:r>
              <a:rPr lang="fr-FR" sz="2800"/>
              <a:t>30%</a:t>
            </a:r>
          </a:p>
        </p:txBody>
      </p:sp>
      <p:sp>
        <p:nvSpPr>
          <p:cNvPr id="16" name="ZoneTexte 13"/>
          <p:cNvSpPr txBox="1"/>
          <p:nvPr/>
        </p:nvSpPr>
        <p:spPr>
          <a:xfrm>
            <a:off x="5410210" y="6048385"/>
            <a:ext cx="3324225" cy="523220"/>
          </a:xfrm>
          <a:prstGeom prst="rect">
            <a:avLst/>
          </a:prstGeom>
        </p:spPr>
        <p:txBody>
          <a:bodyPr rtlCol="0">
            <a:spAutoFit/>
          </a:bodyPr>
          <a:lstStyle/>
          <a:p>
            <a:pPr algn="ctr"/>
            <a:r>
              <a:rPr lang="fr-FR" sz="2800" u="sng">
                <a:latin typeface="Calibri" charset="0"/>
              </a:rPr>
              <a:t>Area Lake≈ 0,3 km²</a:t>
            </a:r>
          </a:p>
        </p:txBody>
      </p:sp>
      <p:cxnSp>
        <p:nvCxnSpPr>
          <p:cNvPr id="17" name="Connecteur droit avec flèche 11"/>
          <p:cNvCxnSpPr/>
          <p:nvPr/>
        </p:nvCxnSpPr>
        <p:spPr>
          <a:xfrm flipV="1">
            <a:off x="5724535" y="5448310"/>
            <a:ext cx="1295400" cy="9525"/>
          </a:xfrm>
          <a:prstGeom prst="straightConnector1">
            <a:avLst/>
          </a:prstGeom>
          <a:ln>
            <a:headEnd type="none"/>
            <a:tailEnd type="none"/>
          </a:ln>
          <a:effectLst/>
        </p:spPr>
        <p:style>
          <a:lnRef idx="3">
            <a:schemeClr val="dk1"/>
          </a:lnRef>
          <a:fillRef idx="0">
            <a:schemeClr val="dk1"/>
          </a:fillRef>
          <a:effectRef idx="2">
            <a:schemeClr val="dk1"/>
          </a:effectRef>
          <a:fontRef idx="minor">
            <a:schemeClr val="tx1"/>
          </a:fontRef>
        </p:style>
      </p:cxnSp>
      <p:sp>
        <p:nvSpPr>
          <p:cNvPr id="3" name="Slide Number Placeholder 2"/>
          <p:cNvSpPr>
            <a:spLocks noGrp="1"/>
          </p:cNvSpPr>
          <p:nvPr>
            <p:ph type="sldNum" sz="quarter" idx="12"/>
          </p:nvPr>
        </p:nvSpPr>
        <p:spPr/>
        <p:txBody>
          <a:bodyPr/>
          <a:lstStyle/>
          <a:p>
            <a:fld id="{789A2A0C-D44F-4523-8D1A-D12B62504EB2}" type="slidenum">
              <a:rPr lang="fr-FR" smtClean="0"/>
              <a:t>16</a:t>
            </a:fld>
            <a:endParaRPr lang="fr-FR"/>
          </a:p>
        </p:txBody>
      </p:sp>
    </p:spTree>
    <p:extLst>
      <p:ext uri="{BB962C8B-B14F-4D97-AF65-F5344CB8AC3E}">
        <p14:creationId xmlns:p14="http://schemas.microsoft.com/office/powerpoint/2010/main" val="122736220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MC.png"/>
          <p:cNvPicPr>
            <a:picLocks noChangeAspect="1"/>
          </p:cNvPicPr>
          <p:nvPr/>
        </p:nvPicPr>
        <p:blipFill>
          <a:blip r:embed="rId3"/>
          <a:stretch>
            <a:fillRect/>
          </a:stretch>
        </p:blipFill>
        <p:spPr>
          <a:xfrm>
            <a:off x="3162313" y="1471357"/>
            <a:ext cx="4695825" cy="5163115"/>
          </a:xfrm>
          <a:prstGeom prst="rect">
            <a:avLst/>
          </a:prstGeom>
        </p:spPr>
      </p:pic>
      <p:sp>
        <p:nvSpPr>
          <p:cNvPr id="4"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5" name="Titre 1"/>
          <p:cNvSpPr txBox="1">
            <a:spLocks/>
          </p:cNvSpPr>
          <p:nvPr/>
        </p:nvSpPr>
        <p:spPr>
          <a:xfrm>
            <a:off x="1145568" y="504942"/>
            <a:ext cx="9753600" cy="2044148"/>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smtClean="0"/>
              <a:t>Monte Carlo</a:t>
            </a:r>
          </a:p>
          <a:p>
            <a:r>
              <a:rPr lang="fr-FR" dirty="0" err="1"/>
              <a:t>algorithm</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17</a:t>
            </a:fld>
            <a:endParaRPr lang="fr-FR"/>
          </a:p>
        </p:txBody>
      </p:sp>
    </p:spTree>
    <p:extLst>
      <p:ext uri="{BB962C8B-B14F-4D97-AF65-F5344CB8AC3E}">
        <p14:creationId xmlns:p14="http://schemas.microsoft.com/office/powerpoint/2010/main" val="2711930456"/>
      </p:ext>
    </p:extLst>
  </p:cSld>
  <p:clrMapOvr>
    <a:masterClrMapping/>
  </p:clrMapOvr>
  <p:transition spd="slow">
    <p:push/>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1.png"/>
          <p:cNvPicPr>
            <a:picLocks noGrp="1" noChangeAspect="1"/>
          </p:cNvPicPr>
          <p:nvPr>
            <p:ph idx="1"/>
          </p:nvPr>
        </p:nvPicPr>
        <p:blipFill>
          <a:blip r:embed="rId3"/>
          <a:stretch>
            <a:fillRect/>
          </a:stretch>
        </p:blipFill>
        <p:spPr>
          <a:xfrm>
            <a:off x="3181360" y="1552585"/>
            <a:ext cx="1212466" cy="4351338"/>
          </a:xfr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18</a:t>
            </a:fld>
            <a:endParaRPr lang="fr-FR"/>
          </a:p>
        </p:txBody>
      </p:sp>
      <p:sp>
        <p:nvSpPr>
          <p:cNvPr id="6" name="ZoneTexte 3"/>
          <p:cNvSpPr txBox="1"/>
          <p:nvPr/>
        </p:nvSpPr>
        <p:spPr>
          <a:xfrm>
            <a:off x="4848225" y="1866900"/>
            <a:ext cx="6971014" cy="2677656"/>
          </a:xfrm>
          <a:prstGeom prst="rect">
            <a:avLst/>
          </a:prstGeom>
        </p:spPr>
        <p:txBody>
          <a:bodyPr rtlCol="0">
            <a:spAutoFit/>
          </a:bodyPr>
          <a:lstStyle/>
          <a:p>
            <a:pPr marL="342900" indent="-342900">
              <a:buClr>
                <a:srgbClr val="FF3300"/>
              </a:buClr>
              <a:buFont typeface="Wingdings" panose="05000000000000000000" pitchFamily="2" charset="2"/>
              <a:buChar char="§"/>
            </a:pPr>
            <a:r>
              <a:rPr lang="en-US" sz="2400" dirty="0" smtClean="0">
                <a:latin typeface="Calibri" charset="0"/>
              </a:rPr>
              <a:t>Build a tree with all possible solutions but a small depth.</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Upon </a:t>
            </a:r>
            <a:r>
              <a:rPr lang="en-US" sz="2400" dirty="0">
                <a:latin typeface="Calibri" charset="0"/>
              </a:rPr>
              <a:t>reaching a leaf, play random </a:t>
            </a:r>
            <a:r>
              <a:rPr lang="en-US" sz="2400" dirty="0" smtClean="0">
                <a:latin typeface="Calibri" charset="0"/>
              </a:rPr>
              <a:t>moves.</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Compute </a:t>
            </a:r>
            <a:r>
              <a:rPr lang="en-US" sz="2400" dirty="0">
                <a:latin typeface="Calibri" charset="0"/>
              </a:rPr>
              <a:t>the results (</a:t>
            </a:r>
            <a:r>
              <a:rPr lang="en-US" sz="2400" i="1" dirty="0">
                <a:latin typeface="Calibri" charset="0"/>
              </a:rPr>
              <a:t>win or loss) to get the odds of outcomes.</a:t>
            </a:r>
            <a:endParaRPr lang="fr-FR" sz="2400" i="1" dirty="0">
              <a:latin typeface="Calibri" charset="0"/>
            </a:endParaRPr>
          </a:p>
        </p:txBody>
      </p:sp>
    </p:spTree>
    <p:extLst>
      <p:ext uri="{BB962C8B-B14F-4D97-AF65-F5344CB8AC3E}">
        <p14:creationId xmlns:p14="http://schemas.microsoft.com/office/powerpoint/2010/main" val="549767494"/>
      </p:ext>
    </p:extLst>
  </p:cSld>
  <p:clrMapOvr>
    <a:masterClrMapping/>
  </p:clrMapOvr>
  <p:transition spd="slow">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2.png"/>
          <p:cNvPicPr>
            <a:picLocks noChangeAspect="1"/>
          </p:cNvPicPr>
          <p:nvPr/>
        </p:nvPicPr>
        <p:blipFill>
          <a:blip r:embed="rId3"/>
          <a:stretch>
            <a:fillRect/>
          </a:stretch>
        </p:blipFill>
        <p:spPr>
          <a:xfrm>
            <a:off x="2752735" y="1600210"/>
            <a:ext cx="1750801" cy="4395788"/>
          </a:xfrm>
          <a:prstGeom prst="rect">
            <a:avLst/>
          </a:prstGeom>
        </p:spPr>
      </p:pic>
      <p:sp>
        <p:nvSpPr>
          <p:cNvPr id="4" name="ZoneTexte 3"/>
          <p:cNvSpPr txBox="1"/>
          <p:nvPr/>
        </p:nvSpPr>
        <p:spPr>
          <a:xfrm>
            <a:off x="4848225" y="1866900"/>
            <a:ext cx="6971014" cy="2677656"/>
          </a:xfrm>
          <a:prstGeom prst="rect">
            <a:avLst/>
          </a:prstGeom>
        </p:spPr>
        <p:txBody>
          <a:bodyPr rtlCol="0">
            <a:spAutoFit/>
          </a:bodyPr>
          <a:lstStyle/>
          <a:p>
            <a:pPr marL="342900" indent="-342900">
              <a:buClr>
                <a:srgbClr val="FF3300"/>
              </a:buClr>
              <a:buFont typeface="Wingdings" panose="05000000000000000000" pitchFamily="2" charset="2"/>
              <a:buChar char="§"/>
            </a:pPr>
            <a:r>
              <a:rPr lang="en-US" sz="2400" dirty="0" smtClean="0">
                <a:latin typeface="Calibri" charset="0"/>
              </a:rPr>
              <a:t>Build a tree with all possible solutions but a small depth.</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Upon </a:t>
            </a:r>
            <a:r>
              <a:rPr lang="en-US" sz="2400" dirty="0">
                <a:latin typeface="Calibri" charset="0"/>
              </a:rPr>
              <a:t>reaching a leaf, play random </a:t>
            </a:r>
            <a:r>
              <a:rPr lang="en-US" sz="2400" dirty="0" smtClean="0">
                <a:latin typeface="Calibri" charset="0"/>
              </a:rPr>
              <a:t>moves.</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Compute </a:t>
            </a:r>
            <a:r>
              <a:rPr lang="en-US" sz="2400" dirty="0">
                <a:latin typeface="Calibri" charset="0"/>
              </a:rPr>
              <a:t>the results (</a:t>
            </a:r>
            <a:r>
              <a:rPr lang="en-US" sz="2400" i="1" dirty="0">
                <a:latin typeface="Calibri" charset="0"/>
              </a:rPr>
              <a:t>win or loss) to get the odds of outcomes.</a:t>
            </a:r>
            <a:endParaRPr lang="fr-FR" sz="2400" i="1" dirty="0">
              <a:latin typeface="Calibri" charset="0"/>
            </a:endParaRPr>
          </a:p>
        </p:txBody>
      </p:sp>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19</a:t>
            </a:fld>
            <a:endParaRPr lang="fr-FR"/>
          </a:p>
        </p:txBody>
      </p:sp>
    </p:spTree>
    <p:extLst>
      <p:ext uri="{BB962C8B-B14F-4D97-AF65-F5344CB8AC3E}">
        <p14:creationId xmlns:p14="http://schemas.microsoft.com/office/powerpoint/2010/main" val="14833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db.png"/>
          <p:cNvPicPr>
            <a:picLocks noChangeAspect="1"/>
          </p:cNvPicPr>
          <p:nvPr/>
        </p:nvPicPr>
        <p:blipFill>
          <a:blip r:embed="rId3"/>
          <a:stretch>
            <a:fillRect/>
          </a:stretch>
        </p:blipFill>
        <p:spPr>
          <a:xfrm>
            <a:off x="2044630" y="1902895"/>
            <a:ext cx="7836965" cy="3129195"/>
          </a:xfrm>
          <a:prstGeom prst="rect">
            <a:avLst/>
          </a:prstGeom>
          <a:ln w="228600" cap="sq" cmpd="thickThin">
            <a:solidFill>
              <a:srgbClr val="000000"/>
            </a:solidFill>
            <a:prstDash val="solid"/>
            <a:miter lim="800000"/>
          </a:ln>
          <a:effectLst>
            <a:innerShdw blurRad="76200">
              <a:srgbClr val="000000"/>
            </a:innerShdw>
          </a:effectLst>
        </p:spPr>
      </p:pic>
      <p:sp>
        <p:nvSpPr>
          <p:cNvPr id="4" name="ZoneTexte 3"/>
          <p:cNvSpPr txBox="1"/>
          <p:nvPr/>
        </p:nvSpPr>
        <p:spPr>
          <a:xfrm>
            <a:off x="2357901" y="5366044"/>
            <a:ext cx="7210425" cy="400110"/>
          </a:xfrm>
          <a:prstGeom prst="rect">
            <a:avLst/>
          </a:prstGeom>
        </p:spPr>
        <p:txBody>
          <a:bodyPr rtlCol="0">
            <a:spAutoFit/>
          </a:bodyPr>
          <a:lstStyle/>
          <a:p>
            <a:pPr algn="ctr"/>
            <a:r>
              <a:rPr lang="fr-FR" sz="2000" dirty="0"/>
              <a:t>Garry Kasparov </a:t>
            </a:r>
            <a:r>
              <a:rPr lang="fr-FR" sz="2000" i="1" dirty="0"/>
              <a:t>(</a:t>
            </a:r>
            <a:r>
              <a:rPr lang="fr-FR" sz="2000" i="1" dirty="0" err="1"/>
              <a:t>Russia</a:t>
            </a:r>
            <a:r>
              <a:rPr lang="fr-FR" sz="2000" i="1" dirty="0"/>
              <a:t>)</a:t>
            </a:r>
            <a:r>
              <a:rPr lang="fr-FR" sz="2000" dirty="0"/>
              <a:t> vs </a:t>
            </a:r>
            <a:r>
              <a:rPr lang="fr-FR" sz="2000" dirty="0" err="1"/>
              <a:t>Deep</a:t>
            </a:r>
            <a:r>
              <a:rPr lang="fr-FR" sz="2000" dirty="0"/>
              <a:t> Blue </a:t>
            </a:r>
            <a:r>
              <a:rPr lang="fr-FR" sz="2000" i="1" dirty="0"/>
              <a:t>(IBM - USA)</a:t>
            </a:r>
            <a:r>
              <a:rPr lang="fr-FR" sz="2000" dirty="0"/>
              <a:t>, </a:t>
            </a:r>
            <a:r>
              <a:rPr lang="fr-FR" sz="2000" i="1" dirty="0"/>
              <a:t>1997</a:t>
            </a:r>
          </a:p>
        </p:txBody>
      </p:sp>
      <p:sp>
        <p:nvSpPr>
          <p:cNvPr id="6" name="Titre 1"/>
          <p:cNvSpPr>
            <a:spLocks noGrp="1"/>
          </p:cNvSpPr>
          <p:nvPr>
            <p:ph type="title"/>
          </p:nvPr>
        </p:nvSpPr>
        <p:spPr>
          <a:xfrm>
            <a:off x="633337" y="260065"/>
            <a:ext cx="10515600" cy="754063"/>
          </a:xfrm>
        </p:spPr>
        <p:txBody>
          <a:bodyPr/>
          <a:lstStyle/>
          <a:p>
            <a:r>
              <a:rPr lang="fr-FR" b="1" dirty="0"/>
              <a:t>Introduction</a:t>
            </a:r>
          </a:p>
        </p:txBody>
      </p:sp>
      <p:sp>
        <p:nvSpPr>
          <p:cNvPr id="2" name="Slide Number Placeholder 1"/>
          <p:cNvSpPr>
            <a:spLocks noGrp="1"/>
          </p:cNvSpPr>
          <p:nvPr>
            <p:ph type="sldNum" sz="quarter" idx="12"/>
          </p:nvPr>
        </p:nvSpPr>
        <p:spPr/>
        <p:txBody>
          <a:bodyPr/>
          <a:lstStyle/>
          <a:p>
            <a:fld id="{789A2A0C-D44F-4523-8D1A-D12B62504EB2}" type="slidenum">
              <a:rPr lang="fr-FR" smtClean="0"/>
              <a:t>2</a:t>
            </a:fld>
            <a:endParaRPr lang="fr-FR" dirty="0"/>
          </a:p>
        </p:txBody>
      </p:sp>
    </p:spTree>
    <p:extLst>
      <p:ext uri="{BB962C8B-B14F-4D97-AF65-F5344CB8AC3E}">
        <p14:creationId xmlns:p14="http://schemas.microsoft.com/office/powerpoint/2010/main" val="2068441494"/>
      </p:ext>
    </p:extLst>
  </p:cSld>
  <p:clrMapOvr>
    <a:masterClrMapping/>
  </p:clrMapOvr>
  <p:transition spd="slow">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3.png"/>
          <p:cNvPicPr>
            <a:picLocks noChangeAspect="1"/>
          </p:cNvPicPr>
          <p:nvPr/>
        </p:nvPicPr>
        <p:blipFill>
          <a:blip r:embed="rId3"/>
          <a:stretch>
            <a:fillRect/>
          </a:stretch>
        </p:blipFill>
        <p:spPr>
          <a:xfrm>
            <a:off x="2533660" y="1638310"/>
            <a:ext cx="1865599" cy="4719638"/>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20</a:t>
            </a:fld>
            <a:endParaRPr lang="fr-FR"/>
          </a:p>
        </p:txBody>
      </p:sp>
      <p:sp>
        <p:nvSpPr>
          <p:cNvPr id="7" name="ZoneTexte 3"/>
          <p:cNvSpPr txBox="1"/>
          <p:nvPr/>
        </p:nvSpPr>
        <p:spPr>
          <a:xfrm>
            <a:off x="4848225" y="1866900"/>
            <a:ext cx="6971014" cy="2677656"/>
          </a:xfrm>
          <a:prstGeom prst="rect">
            <a:avLst/>
          </a:prstGeom>
        </p:spPr>
        <p:txBody>
          <a:bodyPr rtlCol="0">
            <a:spAutoFit/>
          </a:bodyPr>
          <a:lstStyle/>
          <a:p>
            <a:pPr marL="342900" indent="-342900">
              <a:buClr>
                <a:srgbClr val="FF3300"/>
              </a:buClr>
              <a:buFont typeface="Wingdings" panose="05000000000000000000" pitchFamily="2" charset="2"/>
              <a:buChar char="§"/>
            </a:pPr>
            <a:r>
              <a:rPr lang="en-US" sz="2400" dirty="0" smtClean="0">
                <a:latin typeface="Calibri" charset="0"/>
              </a:rPr>
              <a:t>Build a tree with all possible solutions but a small depth.</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Upon </a:t>
            </a:r>
            <a:r>
              <a:rPr lang="en-US" sz="2400" dirty="0">
                <a:latin typeface="Calibri" charset="0"/>
              </a:rPr>
              <a:t>reaching a leaf, play random </a:t>
            </a:r>
            <a:r>
              <a:rPr lang="en-US" sz="2400" dirty="0" smtClean="0">
                <a:latin typeface="Calibri" charset="0"/>
              </a:rPr>
              <a:t>moves.</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Compute </a:t>
            </a:r>
            <a:r>
              <a:rPr lang="en-US" sz="2400" dirty="0">
                <a:latin typeface="Calibri" charset="0"/>
              </a:rPr>
              <a:t>the results (</a:t>
            </a:r>
            <a:r>
              <a:rPr lang="en-US" sz="2400" i="1" dirty="0">
                <a:latin typeface="Calibri" charset="0"/>
              </a:rPr>
              <a:t>win or loss) to get the odds of outcomes.</a:t>
            </a:r>
            <a:endParaRPr lang="fr-FR" sz="2400" i="1" dirty="0">
              <a:latin typeface="Calibri" charset="0"/>
            </a:endParaRPr>
          </a:p>
        </p:txBody>
      </p:sp>
    </p:spTree>
    <p:extLst>
      <p:ext uri="{BB962C8B-B14F-4D97-AF65-F5344CB8AC3E}">
        <p14:creationId xmlns:p14="http://schemas.microsoft.com/office/powerpoint/2010/main" val="641194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4.png"/>
          <p:cNvPicPr>
            <a:picLocks noChangeAspect="1"/>
          </p:cNvPicPr>
          <p:nvPr/>
        </p:nvPicPr>
        <p:blipFill>
          <a:blip r:embed="rId3"/>
          <a:stretch>
            <a:fillRect/>
          </a:stretch>
        </p:blipFill>
        <p:spPr>
          <a:xfrm>
            <a:off x="1400185" y="1581160"/>
            <a:ext cx="3114675" cy="4721191"/>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21</a:t>
            </a:fld>
            <a:endParaRPr lang="fr-FR"/>
          </a:p>
        </p:txBody>
      </p:sp>
      <p:sp>
        <p:nvSpPr>
          <p:cNvPr id="6" name="ZoneTexte 3"/>
          <p:cNvSpPr txBox="1"/>
          <p:nvPr/>
        </p:nvSpPr>
        <p:spPr>
          <a:xfrm>
            <a:off x="4848225" y="1866900"/>
            <a:ext cx="6971014" cy="2677656"/>
          </a:xfrm>
          <a:prstGeom prst="rect">
            <a:avLst/>
          </a:prstGeom>
        </p:spPr>
        <p:txBody>
          <a:bodyPr rtlCol="0">
            <a:spAutoFit/>
          </a:bodyPr>
          <a:lstStyle/>
          <a:p>
            <a:pPr marL="342900" indent="-342900">
              <a:buClr>
                <a:srgbClr val="FF3300"/>
              </a:buClr>
              <a:buFont typeface="Wingdings" panose="05000000000000000000" pitchFamily="2" charset="2"/>
              <a:buChar char="§"/>
            </a:pPr>
            <a:r>
              <a:rPr lang="en-US" sz="2400" dirty="0" smtClean="0">
                <a:latin typeface="Calibri" charset="0"/>
              </a:rPr>
              <a:t>Build a tree with all possible solutions but a small depth.</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Upon </a:t>
            </a:r>
            <a:r>
              <a:rPr lang="en-US" sz="2400" dirty="0">
                <a:latin typeface="Calibri" charset="0"/>
              </a:rPr>
              <a:t>reaching a leaf, play random </a:t>
            </a:r>
            <a:r>
              <a:rPr lang="en-US" sz="2400" dirty="0" smtClean="0">
                <a:latin typeface="Calibri" charset="0"/>
              </a:rPr>
              <a:t>moves.</a:t>
            </a:r>
          </a:p>
          <a:p>
            <a:pPr marL="342900" indent="-342900">
              <a:buClr>
                <a:srgbClr val="FF3300"/>
              </a:buClr>
              <a:buFont typeface="Wingdings" panose="05000000000000000000" pitchFamily="2" charset="2"/>
              <a:buChar char="§"/>
            </a:pPr>
            <a:endParaRPr lang="en-US" sz="2400" dirty="0">
              <a:latin typeface="Calibri" charset="0"/>
            </a:endParaRPr>
          </a:p>
          <a:p>
            <a:pPr marL="342900" indent="-342900">
              <a:buClr>
                <a:srgbClr val="FF3300"/>
              </a:buClr>
              <a:buFont typeface="Wingdings" panose="05000000000000000000" pitchFamily="2" charset="2"/>
              <a:buChar char="§"/>
            </a:pPr>
            <a:r>
              <a:rPr lang="en-US" sz="2400" dirty="0" smtClean="0">
                <a:latin typeface="Calibri" charset="0"/>
              </a:rPr>
              <a:t>Compute </a:t>
            </a:r>
            <a:r>
              <a:rPr lang="en-US" sz="2400" dirty="0">
                <a:latin typeface="Calibri" charset="0"/>
              </a:rPr>
              <a:t>the results (</a:t>
            </a:r>
            <a:r>
              <a:rPr lang="en-US" sz="2400" i="1" dirty="0">
                <a:latin typeface="Calibri" charset="0"/>
              </a:rPr>
              <a:t>win or loss) to get the odds of outcomes.</a:t>
            </a:r>
            <a:endParaRPr lang="fr-FR" sz="2400" i="1" dirty="0">
              <a:latin typeface="Calibri" charset="0"/>
            </a:endParaRPr>
          </a:p>
        </p:txBody>
      </p:sp>
    </p:spTree>
    <p:extLst>
      <p:ext uri="{BB962C8B-B14F-4D97-AF65-F5344CB8AC3E}">
        <p14:creationId xmlns:p14="http://schemas.microsoft.com/office/powerpoint/2010/main" val="1385083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4.png"/>
          <p:cNvPicPr>
            <a:picLocks noChangeAspect="1"/>
          </p:cNvPicPr>
          <p:nvPr/>
        </p:nvPicPr>
        <p:blipFill>
          <a:blip r:embed="rId3"/>
          <a:stretch>
            <a:fillRect/>
          </a:stretch>
        </p:blipFill>
        <p:spPr>
          <a:xfrm>
            <a:off x="1400185" y="1581160"/>
            <a:ext cx="3114675" cy="4721191"/>
          </a:xfrm>
          <a:prstGeom prst="rect">
            <a:avLst/>
          </a:prstGeom>
        </p:spPr>
      </p:pic>
      <p:pic>
        <p:nvPicPr>
          <p:cNvPr id="4" name="Image 3" descr="5.png"/>
          <p:cNvPicPr>
            <a:picLocks noChangeAspect="1"/>
          </p:cNvPicPr>
          <p:nvPr/>
        </p:nvPicPr>
        <p:blipFill>
          <a:blip r:embed="rId4"/>
          <a:stretch>
            <a:fillRect/>
          </a:stretch>
        </p:blipFill>
        <p:spPr>
          <a:xfrm>
            <a:off x="1428760" y="1609735"/>
            <a:ext cx="4288219" cy="4711700"/>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22</a:t>
            </a:fld>
            <a:endParaRPr lang="fr-FR"/>
          </a:p>
        </p:txBody>
      </p:sp>
    </p:spTree>
    <p:extLst>
      <p:ext uri="{BB962C8B-B14F-4D97-AF65-F5344CB8AC3E}">
        <p14:creationId xmlns:p14="http://schemas.microsoft.com/office/powerpoint/2010/main" val="1821994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6" name="Image 5" descr="6.png"/>
          <p:cNvPicPr>
            <a:picLocks noChangeAspect="1"/>
          </p:cNvPicPr>
          <p:nvPr/>
        </p:nvPicPr>
        <p:blipFill>
          <a:blip r:embed="rId3"/>
          <a:stretch>
            <a:fillRect/>
          </a:stretch>
        </p:blipFill>
        <p:spPr>
          <a:xfrm>
            <a:off x="1143010" y="1581160"/>
            <a:ext cx="4638675" cy="4596705"/>
          </a:xfrm>
          <a:prstGeom prst="rect">
            <a:avLst/>
          </a:prstGeom>
        </p:spPr>
      </p:pic>
      <p:sp>
        <p:nvSpPr>
          <p:cNvPr id="4"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3" name="Slide Number Placeholder 2"/>
          <p:cNvSpPr>
            <a:spLocks noGrp="1"/>
          </p:cNvSpPr>
          <p:nvPr>
            <p:ph type="sldNum" sz="quarter" idx="12"/>
          </p:nvPr>
        </p:nvSpPr>
        <p:spPr/>
        <p:txBody>
          <a:bodyPr/>
          <a:lstStyle/>
          <a:p>
            <a:fld id="{789A2A0C-D44F-4523-8D1A-D12B62504EB2}" type="slidenum">
              <a:rPr lang="fr-FR" smtClean="0"/>
              <a:t>23</a:t>
            </a:fld>
            <a:endParaRPr lang="fr-FR"/>
          </a:p>
        </p:txBody>
      </p:sp>
    </p:spTree>
    <p:extLst>
      <p:ext uri="{BB962C8B-B14F-4D97-AF65-F5344CB8AC3E}">
        <p14:creationId xmlns:p14="http://schemas.microsoft.com/office/powerpoint/2010/main" val="54370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7.png"/>
          <p:cNvPicPr>
            <a:picLocks noChangeAspect="1"/>
          </p:cNvPicPr>
          <p:nvPr/>
        </p:nvPicPr>
        <p:blipFill>
          <a:blip r:embed="rId3"/>
          <a:stretch>
            <a:fillRect/>
          </a:stretch>
        </p:blipFill>
        <p:spPr>
          <a:xfrm>
            <a:off x="1371610" y="1590685"/>
            <a:ext cx="4822066" cy="4592638"/>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24</a:t>
            </a:fld>
            <a:endParaRPr lang="fr-FR"/>
          </a:p>
        </p:txBody>
      </p:sp>
    </p:spTree>
    <p:extLst>
      <p:ext uri="{BB962C8B-B14F-4D97-AF65-F5344CB8AC3E}">
        <p14:creationId xmlns:p14="http://schemas.microsoft.com/office/powerpoint/2010/main" val="1875869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7" name="Image 6" descr="8.png"/>
          <p:cNvPicPr>
            <a:picLocks noChangeAspect="1"/>
          </p:cNvPicPr>
          <p:nvPr/>
        </p:nvPicPr>
        <p:blipFill>
          <a:blip r:embed="rId3"/>
          <a:stretch>
            <a:fillRect/>
          </a:stretch>
        </p:blipFill>
        <p:spPr>
          <a:xfrm>
            <a:off x="1343035" y="1619260"/>
            <a:ext cx="4786003" cy="4556125"/>
          </a:xfrm>
          <a:prstGeom prst="rect">
            <a:avLst/>
          </a:prstGeom>
        </p:spPr>
      </p:pic>
      <p:sp>
        <p:nvSpPr>
          <p:cNvPr id="4"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3" name="Slide Number Placeholder 2"/>
          <p:cNvSpPr>
            <a:spLocks noGrp="1"/>
          </p:cNvSpPr>
          <p:nvPr>
            <p:ph type="sldNum" sz="quarter" idx="12"/>
          </p:nvPr>
        </p:nvSpPr>
        <p:spPr/>
        <p:txBody>
          <a:bodyPr/>
          <a:lstStyle/>
          <a:p>
            <a:fld id="{789A2A0C-D44F-4523-8D1A-D12B62504EB2}" type="slidenum">
              <a:rPr lang="fr-FR" smtClean="0"/>
              <a:t>25</a:t>
            </a:fld>
            <a:endParaRPr lang="fr-FR"/>
          </a:p>
        </p:txBody>
      </p:sp>
    </p:spTree>
    <p:extLst>
      <p:ext uri="{BB962C8B-B14F-4D97-AF65-F5344CB8AC3E}">
        <p14:creationId xmlns:p14="http://schemas.microsoft.com/office/powerpoint/2010/main" val="1448308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7" name="Image 6" descr="8.png"/>
          <p:cNvPicPr>
            <a:picLocks noChangeAspect="1"/>
          </p:cNvPicPr>
          <p:nvPr/>
        </p:nvPicPr>
        <p:blipFill>
          <a:blip r:embed="rId3"/>
          <a:stretch>
            <a:fillRect/>
          </a:stretch>
        </p:blipFill>
        <p:spPr>
          <a:xfrm>
            <a:off x="1343035" y="1619260"/>
            <a:ext cx="4786003" cy="4556125"/>
          </a:xfrm>
          <a:prstGeom prst="rect">
            <a:avLst/>
          </a:prstGeom>
        </p:spPr>
      </p:pic>
      <p:pic>
        <p:nvPicPr>
          <p:cNvPr id="4" name="Image 3" descr="9.png"/>
          <p:cNvPicPr>
            <a:picLocks noChangeAspect="1"/>
          </p:cNvPicPr>
          <p:nvPr/>
        </p:nvPicPr>
        <p:blipFill>
          <a:blip r:embed="rId4"/>
          <a:stretch>
            <a:fillRect/>
          </a:stretch>
        </p:blipFill>
        <p:spPr>
          <a:xfrm>
            <a:off x="809635" y="1600210"/>
            <a:ext cx="5353050" cy="4634709"/>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3" name="Slide Number Placeholder 2"/>
          <p:cNvSpPr>
            <a:spLocks noGrp="1"/>
          </p:cNvSpPr>
          <p:nvPr>
            <p:ph type="sldNum" sz="quarter" idx="12"/>
          </p:nvPr>
        </p:nvSpPr>
        <p:spPr/>
        <p:txBody>
          <a:bodyPr/>
          <a:lstStyle/>
          <a:p>
            <a:fld id="{789A2A0C-D44F-4523-8D1A-D12B62504EB2}" type="slidenum">
              <a:rPr lang="fr-FR" smtClean="0"/>
              <a:t>26</a:t>
            </a:fld>
            <a:endParaRPr lang="fr-FR"/>
          </a:p>
        </p:txBody>
      </p:sp>
    </p:spTree>
    <p:extLst>
      <p:ext uri="{BB962C8B-B14F-4D97-AF65-F5344CB8AC3E}">
        <p14:creationId xmlns:p14="http://schemas.microsoft.com/office/powerpoint/2010/main" val="184762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7" name="Image 6" descr="8.png"/>
          <p:cNvPicPr>
            <a:picLocks noChangeAspect="1"/>
          </p:cNvPicPr>
          <p:nvPr/>
        </p:nvPicPr>
        <p:blipFill>
          <a:blip r:embed="rId3"/>
          <a:stretch>
            <a:fillRect/>
          </a:stretch>
        </p:blipFill>
        <p:spPr>
          <a:xfrm>
            <a:off x="1343035" y="1619260"/>
            <a:ext cx="4786003" cy="4556125"/>
          </a:xfrm>
          <a:prstGeom prst="rect">
            <a:avLst/>
          </a:prstGeom>
        </p:spPr>
      </p:pic>
      <p:pic>
        <p:nvPicPr>
          <p:cNvPr id="3" name="Image 2" descr="10.png"/>
          <p:cNvPicPr>
            <a:picLocks noChangeAspect="1"/>
          </p:cNvPicPr>
          <p:nvPr/>
        </p:nvPicPr>
        <p:blipFill>
          <a:blip r:embed="rId4"/>
          <a:stretch>
            <a:fillRect/>
          </a:stretch>
        </p:blipFill>
        <p:spPr>
          <a:xfrm>
            <a:off x="771535" y="1581160"/>
            <a:ext cx="5432153" cy="4622800"/>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4" name="Slide Number Placeholder 3"/>
          <p:cNvSpPr>
            <a:spLocks noGrp="1"/>
          </p:cNvSpPr>
          <p:nvPr>
            <p:ph type="sldNum" sz="quarter" idx="12"/>
          </p:nvPr>
        </p:nvSpPr>
        <p:spPr/>
        <p:txBody>
          <a:bodyPr/>
          <a:lstStyle/>
          <a:p>
            <a:fld id="{789A2A0C-D44F-4523-8D1A-D12B62504EB2}" type="slidenum">
              <a:rPr lang="fr-FR" smtClean="0"/>
              <a:t>27</a:t>
            </a:fld>
            <a:endParaRPr lang="fr-FR"/>
          </a:p>
        </p:txBody>
      </p:sp>
    </p:spTree>
    <p:extLst>
      <p:ext uri="{BB962C8B-B14F-4D97-AF65-F5344CB8AC3E}">
        <p14:creationId xmlns:p14="http://schemas.microsoft.com/office/powerpoint/2010/main" val="311677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7" name="Image 6" descr="8.png"/>
          <p:cNvPicPr>
            <a:picLocks noChangeAspect="1"/>
          </p:cNvPicPr>
          <p:nvPr/>
        </p:nvPicPr>
        <p:blipFill>
          <a:blip r:embed="rId3"/>
          <a:stretch>
            <a:fillRect/>
          </a:stretch>
        </p:blipFill>
        <p:spPr>
          <a:xfrm>
            <a:off x="1343035" y="1619260"/>
            <a:ext cx="4786003" cy="4556125"/>
          </a:xfrm>
          <a:prstGeom prst="rect">
            <a:avLst/>
          </a:prstGeom>
        </p:spPr>
      </p:pic>
      <p:pic>
        <p:nvPicPr>
          <p:cNvPr id="4" name="Image 3" descr="11.png"/>
          <p:cNvPicPr>
            <a:picLocks noChangeAspect="1"/>
          </p:cNvPicPr>
          <p:nvPr/>
        </p:nvPicPr>
        <p:blipFill>
          <a:blip r:embed="rId4"/>
          <a:stretch>
            <a:fillRect/>
          </a:stretch>
        </p:blipFill>
        <p:spPr>
          <a:xfrm>
            <a:off x="794149" y="1552575"/>
            <a:ext cx="6452789" cy="4686300"/>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3" name="Slide Number Placeholder 2"/>
          <p:cNvSpPr>
            <a:spLocks noGrp="1"/>
          </p:cNvSpPr>
          <p:nvPr>
            <p:ph type="sldNum" sz="quarter" idx="12"/>
          </p:nvPr>
        </p:nvSpPr>
        <p:spPr/>
        <p:txBody>
          <a:bodyPr/>
          <a:lstStyle/>
          <a:p>
            <a:fld id="{789A2A0C-D44F-4523-8D1A-D12B62504EB2}" type="slidenum">
              <a:rPr lang="fr-FR" smtClean="0"/>
              <a:t>28</a:t>
            </a:fld>
            <a:endParaRPr lang="fr-FR"/>
          </a:p>
        </p:txBody>
      </p:sp>
    </p:spTree>
    <p:extLst>
      <p:ext uri="{BB962C8B-B14F-4D97-AF65-F5344CB8AC3E}">
        <p14:creationId xmlns:p14="http://schemas.microsoft.com/office/powerpoint/2010/main" val="290821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7" name="Image 6" descr="8.png"/>
          <p:cNvPicPr>
            <a:picLocks noChangeAspect="1"/>
          </p:cNvPicPr>
          <p:nvPr/>
        </p:nvPicPr>
        <p:blipFill>
          <a:blip r:embed="rId3"/>
          <a:stretch>
            <a:fillRect/>
          </a:stretch>
        </p:blipFill>
        <p:spPr>
          <a:xfrm>
            <a:off x="1343035" y="1619260"/>
            <a:ext cx="4786003" cy="4556125"/>
          </a:xfrm>
          <a:prstGeom prst="rect">
            <a:avLst/>
          </a:prstGeom>
        </p:spPr>
      </p:pic>
      <p:pic>
        <p:nvPicPr>
          <p:cNvPr id="4" name="Image 3" descr="11.png"/>
          <p:cNvPicPr>
            <a:picLocks noChangeAspect="1"/>
          </p:cNvPicPr>
          <p:nvPr/>
        </p:nvPicPr>
        <p:blipFill>
          <a:blip r:embed="rId4"/>
          <a:stretch>
            <a:fillRect/>
          </a:stretch>
        </p:blipFill>
        <p:spPr>
          <a:xfrm>
            <a:off x="794149" y="1552575"/>
            <a:ext cx="6452789" cy="4686300"/>
          </a:xfrm>
          <a:prstGeom prst="rect">
            <a:avLst/>
          </a:prstGeom>
        </p:spPr>
      </p:pic>
      <p:pic>
        <p:nvPicPr>
          <p:cNvPr id="3" name="Image 2" descr="12.png"/>
          <p:cNvPicPr>
            <a:picLocks noChangeAspect="1"/>
          </p:cNvPicPr>
          <p:nvPr/>
        </p:nvPicPr>
        <p:blipFill rotWithShape="1">
          <a:blip r:embed="rId5"/>
          <a:srcRect b="14294"/>
          <a:stretch/>
        </p:blipFill>
        <p:spPr>
          <a:xfrm>
            <a:off x="790585" y="1609735"/>
            <a:ext cx="6448267" cy="4860000"/>
          </a:xfrm>
          <a:prstGeom prst="rect">
            <a:avLst/>
          </a:prstGeom>
        </p:spPr>
      </p:pic>
      <p:pic>
        <p:nvPicPr>
          <p:cNvPr id="5" name="Image 4" descr="end.png"/>
          <p:cNvPicPr>
            <a:picLocks noChangeAspect="1"/>
          </p:cNvPicPr>
          <p:nvPr/>
        </p:nvPicPr>
        <p:blipFill>
          <a:blip r:embed="rId6"/>
          <a:stretch>
            <a:fillRect/>
          </a:stretch>
        </p:blipFill>
        <p:spPr>
          <a:xfrm>
            <a:off x="4867275" y="5810250"/>
            <a:ext cx="590550" cy="712900"/>
          </a:xfrm>
          <a:prstGeom prst="rect">
            <a:avLst/>
          </a:prstGeom>
        </p:spPr>
      </p:pic>
      <p:sp>
        <p:nvSpPr>
          <p:cNvPr id="8" name="ZoneTexte 7"/>
          <p:cNvSpPr txBox="1"/>
          <p:nvPr/>
        </p:nvSpPr>
        <p:spPr>
          <a:xfrm>
            <a:off x="7781058" y="3168270"/>
            <a:ext cx="3342749" cy="830997"/>
          </a:xfrm>
          <a:prstGeom prst="rect">
            <a:avLst/>
          </a:prstGeom>
        </p:spPr>
        <p:txBody>
          <a:bodyPr rtlCol="0">
            <a:spAutoFit/>
          </a:bodyPr>
          <a:lstStyle/>
          <a:p>
            <a:pPr algn="ctr"/>
            <a:r>
              <a:rPr lang="en-US" sz="2400"/>
              <a:t>Chose the move with highest winrate : 4/5</a:t>
            </a:r>
            <a:endParaRPr lang="fr-FR"/>
          </a:p>
        </p:txBody>
      </p:sp>
      <p:sp>
        <p:nvSpPr>
          <p:cNvPr id="9"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smtClean="0">
                <a:solidFill>
                  <a:srgbClr val="FF0000"/>
                </a:solidFill>
              </a:rPr>
              <a:t>MCTS </a:t>
            </a:r>
            <a:r>
              <a:rPr lang="fr-FR" sz="4000" b="1" dirty="0" err="1" smtClean="0">
                <a:solidFill>
                  <a:srgbClr val="FF0000"/>
                </a:solidFill>
              </a:rPr>
              <a:t>algorithm</a:t>
            </a:r>
            <a:endParaRPr lang="fr-FR" sz="4000" b="1" dirty="0">
              <a:solidFill>
                <a:srgbClr val="FF0000"/>
              </a:solidFill>
            </a:endParaRPr>
          </a:p>
        </p:txBody>
      </p:sp>
      <p:sp>
        <p:nvSpPr>
          <p:cNvPr id="6" name="Slide Number Placeholder 5"/>
          <p:cNvSpPr>
            <a:spLocks noGrp="1"/>
          </p:cNvSpPr>
          <p:nvPr>
            <p:ph type="sldNum" sz="quarter" idx="12"/>
          </p:nvPr>
        </p:nvSpPr>
        <p:spPr/>
        <p:txBody>
          <a:bodyPr/>
          <a:lstStyle/>
          <a:p>
            <a:fld id="{789A2A0C-D44F-4523-8D1A-D12B62504EB2}" type="slidenum">
              <a:rPr lang="fr-FR" smtClean="0"/>
              <a:t>29</a:t>
            </a:fld>
            <a:endParaRPr lang="fr-FR"/>
          </a:p>
        </p:txBody>
      </p:sp>
    </p:spTree>
    <p:extLst>
      <p:ext uri="{BB962C8B-B14F-4D97-AF65-F5344CB8AC3E}">
        <p14:creationId xmlns:p14="http://schemas.microsoft.com/office/powerpoint/2010/main" val="2078604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descr="T1700mt.jpg"/>
          <p:cNvPicPr>
            <a:picLocks noChangeAspect="1"/>
          </p:cNvPicPr>
          <p:nvPr/>
        </p:nvPicPr>
        <p:blipFill>
          <a:blip r:embed="rId3"/>
          <a:stretch>
            <a:fillRect/>
          </a:stretch>
        </p:blipFill>
        <p:spPr>
          <a:xfrm>
            <a:off x="663149" y="4714869"/>
            <a:ext cx="1847559" cy="1890713"/>
          </a:xfrm>
          <a:prstGeom prst="rect">
            <a:avLst/>
          </a:prstGeom>
        </p:spPr>
      </p:pic>
      <p:sp>
        <p:nvSpPr>
          <p:cNvPr id="3" name="Espace réservé du texte 2"/>
          <p:cNvSpPr>
            <a:spLocks noGrp="1"/>
          </p:cNvSpPr>
          <p:nvPr>
            <p:ph type="body" idx="1"/>
          </p:nvPr>
        </p:nvSpPr>
        <p:spPr>
          <a:xfrm>
            <a:off x="1942740" y="1996575"/>
            <a:ext cx="1785937" cy="823912"/>
          </a:xfrm>
        </p:spPr>
        <p:txBody>
          <a:bodyPr>
            <a:normAutofit/>
          </a:bodyPr>
          <a:lstStyle/>
          <a:p>
            <a:r>
              <a:rPr lang="fr-FR" dirty="0">
                <a:solidFill>
                  <a:srgbClr val="FF0000"/>
                </a:solidFill>
              </a:rPr>
              <a:t>Garry</a:t>
            </a:r>
            <a:br>
              <a:rPr lang="fr-FR" dirty="0">
                <a:solidFill>
                  <a:srgbClr val="FF0000"/>
                </a:solidFill>
              </a:rPr>
            </a:br>
            <a:r>
              <a:rPr lang="fr-FR" dirty="0">
                <a:solidFill>
                  <a:srgbClr val="FF0000"/>
                </a:solidFill>
              </a:rPr>
              <a:t>Kasparov</a:t>
            </a:r>
          </a:p>
        </p:txBody>
      </p:sp>
      <p:sp>
        <p:nvSpPr>
          <p:cNvPr id="5" name="Espace réservé du texte 4"/>
          <p:cNvSpPr>
            <a:spLocks noGrp="1"/>
          </p:cNvSpPr>
          <p:nvPr>
            <p:ph type="body" sz="quarter" idx="3"/>
          </p:nvPr>
        </p:nvSpPr>
        <p:spPr>
          <a:xfrm>
            <a:off x="7910197" y="662263"/>
            <a:ext cx="3440112" cy="823912"/>
          </a:xfrm>
        </p:spPr>
        <p:txBody>
          <a:bodyPr/>
          <a:lstStyle/>
          <a:p>
            <a:r>
              <a:rPr lang="fr-FR" dirty="0" err="1">
                <a:solidFill>
                  <a:srgbClr val="FF0000"/>
                </a:solidFill>
              </a:rPr>
              <a:t>Deep</a:t>
            </a:r>
            <a:r>
              <a:rPr lang="fr-FR" dirty="0">
                <a:solidFill>
                  <a:srgbClr val="FF0000"/>
                </a:solidFill>
              </a:rPr>
              <a:t> Blue</a:t>
            </a:r>
          </a:p>
        </p:txBody>
      </p:sp>
      <p:sp>
        <p:nvSpPr>
          <p:cNvPr id="2" name="Titre 1"/>
          <p:cNvSpPr>
            <a:spLocks noGrp="1"/>
          </p:cNvSpPr>
          <p:nvPr>
            <p:ph type="title"/>
          </p:nvPr>
        </p:nvSpPr>
        <p:spPr>
          <a:xfrm>
            <a:off x="633337" y="260065"/>
            <a:ext cx="10515600" cy="754063"/>
          </a:xfrm>
        </p:spPr>
        <p:txBody>
          <a:bodyPr/>
          <a:lstStyle/>
          <a:p>
            <a:r>
              <a:rPr lang="fr-FR" b="1" dirty="0"/>
              <a:t>Introduction</a:t>
            </a:r>
          </a:p>
        </p:txBody>
      </p:sp>
      <p:sp>
        <p:nvSpPr>
          <p:cNvPr id="4" name="Espace réservé du contenu 3"/>
          <p:cNvSpPr>
            <a:spLocks noGrp="1"/>
          </p:cNvSpPr>
          <p:nvPr>
            <p:ph sz="quarter" idx="13"/>
          </p:nvPr>
        </p:nvSpPr>
        <p:spPr>
          <a:xfrm>
            <a:off x="744108" y="2849997"/>
            <a:ext cx="3417887" cy="1064093"/>
          </a:xfrm>
        </p:spPr>
        <p:txBody>
          <a:bodyPr>
            <a:normAutofit lnSpcReduction="10000"/>
          </a:bodyPr>
          <a:lstStyle/>
          <a:p>
            <a:pPr marL="0" indent="0" algn="just">
              <a:buNone/>
            </a:pPr>
            <a:r>
              <a:rPr lang="en-US" sz="2000" dirty="0">
                <a:latin typeface="Calibri" charset="0"/>
              </a:rPr>
              <a:t>Read 3 to 5 </a:t>
            </a:r>
            <a:r>
              <a:rPr lang="en-US" sz="2000" dirty="0" smtClean="0">
                <a:latin typeface="Calibri" charset="0"/>
              </a:rPr>
              <a:t>moves ahead</a:t>
            </a:r>
          </a:p>
          <a:p>
            <a:pPr marL="0" indent="0" algn="just">
              <a:buNone/>
            </a:pPr>
            <a:r>
              <a:rPr lang="en-US" sz="2000" dirty="0" smtClean="0">
                <a:latin typeface="Calibri" charset="0"/>
              </a:rPr>
              <a:t>12 </a:t>
            </a:r>
            <a:r>
              <a:rPr lang="en-US" sz="2000" dirty="0">
                <a:latin typeface="Calibri" charset="0"/>
              </a:rPr>
              <a:t>to 14 moves depending on the position.</a:t>
            </a:r>
            <a:endParaRPr lang="en-US" sz="2000" dirty="0">
              <a:solidFill>
                <a:srgbClr val="000000"/>
              </a:solidFill>
              <a:latin typeface="Calibri"/>
            </a:endParaRPr>
          </a:p>
        </p:txBody>
      </p:sp>
      <p:sp>
        <p:nvSpPr>
          <p:cNvPr id="6" name="Espace réservé du contenu 5"/>
          <p:cNvSpPr>
            <a:spLocks noGrp="1"/>
          </p:cNvSpPr>
          <p:nvPr>
            <p:ph sz="quarter" idx="14"/>
          </p:nvPr>
        </p:nvSpPr>
        <p:spPr>
          <a:xfrm>
            <a:off x="7913156" y="1559319"/>
            <a:ext cx="3459162" cy="1436688"/>
          </a:xfrm>
        </p:spPr>
        <p:txBody>
          <a:bodyPr>
            <a:normAutofit/>
          </a:bodyPr>
          <a:lstStyle/>
          <a:p>
            <a:pPr marL="0" indent="0">
              <a:buNone/>
            </a:pPr>
            <a:r>
              <a:rPr lang="fr-FR" sz="2000" dirty="0" err="1">
                <a:latin typeface="Calibri" charset="0"/>
              </a:rPr>
              <a:t>Calculus</a:t>
            </a:r>
            <a:r>
              <a:rPr lang="fr-FR" sz="2000" dirty="0">
                <a:latin typeface="Calibri" charset="0"/>
              </a:rPr>
              <a:t> power : 11.38 GFLOPS</a:t>
            </a:r>
          </a:p>
          <a:p>
            <a:pPr marL="0" indent="0">
              <a:buNone/>
            </a:pPr>
            <a:r>
              <a:rPr lang="fr-FR" sz="2000" dirty="0" err="1">
                <a:latin typeface="Calibri" charset="0"/>
              </a:rPr>
              <a:t>Evaluate</a:t>
            </a:r>
            <a:r>
              <a:rPr lang="fr-FR" sz="2000" dirty="0">
                <a:latin typeface="Calibri" charset="0"/>
              </a:rPr>
              <a:t> </a:t>
            </a:r>
            <a:r>
              <a:rPr lang="fr-FR" sz="2000" dirty="0" err="1">
                <a:latin typeface="Calibri" charset="0"/>
              </a:rPr>
              <a:t>between</a:t>
            </a:r>
            <a:r>
              <a:rPr lang="fr-FR" sz="2000" dirty="0">
                <a:latin typeface="Calibri" charset="0"/>
              </a:rPr>
              <a:t> 100 and 300 million positions per second.</a:t>
            </a:r>
          </a:p>
          <a:p>
            <a:pPr marL="0" indent="0">
              <a:buNone/>
            </a:pPr>
            <a:r>
              <a:rPr lang="fr-FR" sz="2000" dirty="0">
                <a:latin typeface="Calibri" charset="0"/>
              </a:rPr>
              <a:t>Read 12 moves </a:t>
            </a:r>
            <a:r>
              <a:rPr lang="fr-FR" sz="2000" dirty="0" err="1">
                <a:latin typeface="Calibri" charset="0"/>
              </a:rPr>
              <a:t>ahead</a:t>
            </a:r>
            <a:r>
              <a:rPr lang="fr-FR" sz="2000" dirty="0">
                <a:latin typeface="Calibri" charset="0"/>
              </a:rPr>
              <a:t>.</a:t>
            </a:r>
          </a:p>
        </p:txBody>
      </p:sp>
      <p:sp>
        <p:nvSpPr>
          <p:cNvPr id="7" name="Espace réservé du texte 4"/>
          <p:cNvSpPr txBox="1">
            <a:spLocks/>
          </p:cNvSpPr>
          <p:nvPr/>
        </p:nvSpPr>
        <p:spPr>
          <a:xfrm>
            <a:off x="2327709" y="4429319"/>
            <a:ext cx="2801937" cy="823913"/>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fr-FR" sz="2000" dirty="0">
                <a:solidFill>
                  <a:srgbClr val="FF3300"/>
                </a:solidFill>
              </a:rPr>
              <a:t>Dell </a:t>
            </a:r>
            <a:r>
              <a:rPr lang="fr-FR" sz="2000" dirty="0" err="1">
                <a:solidFill>
                  <a:srgbClr val="FF3300"/>
                </a:solidFill>
              </a:rPr>
              <a:t>Precision</a:t>
            </a:r>
            <a:r>
              <a:rPr lang="fr-FR" sz="2000" dirty="0">
                <a:solidFill>
                  <a:srgbClr val="FF3300"/>
                </a:solidFill>
              </a:rPr>
              <a:t> T1700</a:t>
            </a:r>
          </a:p>
        </p:txBody>
      </p:sp>
      <p:sp>
        <p:nvSpPr>
          <p:cNvPr id="8" name="Espace réservé du contenu 5"/>
          <p:cNvSpPr txBox="1">
            <a:spLocks/>
          </p:cNvSpPr>
          <p:nvPr/>
        </p:nvSpPr>
        <p:spPr>
          <a:xfrm>
            <a:off x="2356284" y="5153938"/>
            <a:ext cx="3621087" cy="4841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000" dirty="0" err="1">
                <a:latin typeface="Calibri" charset="0"/>
              </a:rPr>
              <a:t>Calculus</a:t>
            </a:r>
            <a:r>
              <a:rPr lang="fr-FR" sz="2000" dirty="0">
                <a:latin typeface="Calibri" charset="0"/>
              </a:rPr>
              <a:t> power : 125 GFLOPS</a:t>
            </a:r>
          </a:p>
          <a:p>
            <a:pPr marL="0" indent="0">
              <a:buFont typeface="Arial" panose="020B0604020202020204" pitchFamily="34" charset="0"/>
              <a:buNone/>
            </a:pPr>
            <a:endParaRPr lang="fr-FR" sz="2000" dirty="0">
              <a:latin typeface="Calibri" charset="0"/>
            </a:endParaRPr>
          </a:p>
        </p:txBody>
      </p:sp>
      <p:pic>
        <p:nvPicPr>
          <p:cNvPr id="9" name="Image 8" descr="Kasparov-29.jpg"/>
          <p:cNvPicPr>
            <a:picLocks noChangeAspect="1"/>
          </p:cNvPicPr>
          <p:nvPr/>
        </p:nvPicPr>
        <p:blipFill>
          <a:blip r:embed="rId4"/>
          <a:stretch>
            <a:fillRect/>
          </a:stretch>
        </p:blipFill>
        <p:spPr>
          <a:xfrm>
            <a:off x="848279" y="1218036"/>
            <a:ext cx="1035051" cy="1557078"/>
          </a:xfrm>
          <a:prstGeom prst="rect">
            <a:avLst/>
          </a:prstGeom>
        </p:spPr>
      </p:pic>
      <p:pic>
        <p:nvPicPr>
          <p:cNvPr id="10" name="Image 9" descr="0703.deepblue.jpg"/>
          <p:cNvPicPr>
            <a:picLocks noChangeAspect="1"/>
          </p:cNvPicPr>
          <p:nvPr/>
        </p:nvPicPr>
        <p:blipFill>
          <a:blip r:embed="rId5"/>
          <a:stretch>
            <a:fillRect/>
          </a:stretch>
        </p:blipFill>
        <p:spPr>
          <a:xfrm>
            <a:off x="4773297" y="1182224"/>
            <a:ext cx="3136900" cy="2352675"/>
          </a:xfrm>
          <a:prstGeom prst="rect">
            <a:avLst/>
          </a:prstGeom>
        </p:spPr>
      </p:pic>
      <p:pic>
        <p:nvPicPr>
          <p:cNvPr id="12" name="Image 11" descr="g5kmap.png"/>
          <p:cNvPicPr>
            <a:picLocks noChangeAspect="1"/>
          </p:cNvPicPr>
          <p:nvPr/>
        </p:nvPicPr>
        <p:blipFill>
          <a:blip r:embed="rId6"/>
          <a:stretch>
            <a:fillRect/>
          </a:stretch>
        </p:blipFill>
        <p:spPr>
          <a:xfrm>
            <a:off x="5895975" y="4276725"/>
            <a:ext cx="2301046" cy="2124075"/>
          </a:xfrm>
          <a:prstGeom prst="rect">
            <a:avLst/>
          </a:prstGeom>
        </p:spPr>
      </p:pic>
      <p:sp>
        <p:nvSpPr>
          <p:cNvPr id="13" name="Espace réservé du texte 4"/>
          <p:cNvSpPr txBox="1">
            <a:spLocks/>
          </p:cNvSpPr>
          <p:nvPr/>
        </p:nvSpPr>
        <p:spPr>
          <a:xfrm>
            <a:off x="8241769" y="4311383"/>
            <a:ext cx="2801937" cy="823913"/>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fr-FR" sz="2000" dirty="0">
                <a:solidFill>
                  <a:srgbClr val="FF0000"/>
                </a:solidFill>
              </a:rPr>
              <a:t>Grid'5000</a:t>
            </a:r>
          </a:p>
        </p:txBody>
      </p:sp>
      <p:sp>
        <p:nvSpPr>
          <p:cNvPr id="14" name="Espace réservé du contenu 5"/>
          <p:cNvSpPr txBox="1">
            <a:spLocks/>
          </p:cNvSpPr>
          <p:nvPr/>
        </p:nvSpPr>
        <p:spPr>
          <a:xfrm>
            <a:off x="8245298" y="5080440"/>
            <a:ext cx="3335337" cy="484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000" dirty="0" err="1">
                <a:latin typeface="Calibri" charset="0"/>
              </a:rPr>
              <a:t>Calculus</a:t>
            </a:r>
            <a:r>
              <a:rPr lang="fr-FR" sz="2000" dirty="0">
                <a:latin typeface="Calibri" charset="0"/>
              </a:rPr>
              <a:t> power &gt; 10 TFLOPS</a:t>
            </a:r>
          </a:p>
          <a:p>
            <a:pPr marL="0" indent="0">
              <a:buFont typeface="Arial" panose="020B0604020202020204" pitchFamily="34" charset="0"/>
              <a:buNone/>
            </a:pPr>
            <a:endParaRPr lang="fr-FR" sz="2000" dirty="0">
              <a:latin typeface="Calibri" charset="0"/>
            </a:endParaRPr>
          </a:p>
        </p:txBody>
      </p:sp>
      <p:sp>
        <p:nvSpPr>
          <p:cNvPr id="15" name="TextBox 14"/>
          <p:cNvSpPr txBox="1"/>
          <p:nvPr/>
        </p:nvSpPr>
        <p:spPr>
          <a:xfrm>
            <a:off x="2886323" y="6400800"/>
            <a:ext cx="6756414" cy="369332"/>
          </a:xfrm>
          <a:prstGeom prst="rect">
            <a:avLst/>
          </a:prstGeom>
          <a:noFill/>
        </p:spPr>
        <p:txBody>
          <a:bodyPr wrap="square" rtlCol="0">
            <a:spAutoFit/>
          </a:bodyPr>
          <a:lstStyle/>
          <a:p>
            <a:r>
              <a:rPr lang="en-US" dirty="0" smtClean="0"/>
              <a:t>1 FLOP = 1 float operation per second.</a:t>
            </a:r>
            <a:endParaRPr lang="en-US" dirty="0"/>
          </a:p>
        </p:txBody>
      </p:sp>
      <p:sp>
        <p:nvSpPr>
          <p:cNvPr id="16" name="Slide Number Placeholder 15"/>
          <p:cNvSpPr>
            <a:spLocks noGrp="1"/>
          </p:cNvSpPr>
          <p:nvPr>
            <p:ph type="sldNum" sz="quarter" idx="12"/>
          </p:nvPr>
        </p:nvSpPr>
        <p:spPr/>
        <p:txBody>
          <a:bodyPr/>
          <a:lstStyle/>
          <a:p>
            <a:fld id="{789A2A0C-D44F-4523-8D1A-D12B62504EB2}" type="slidenum">
              <a:rPr lang="fr-FR" smtClean="0"/>
              <a:t>3</a:t>
            </a:fld>
            <a:endParaRPr lang="fr-FR"/>
          </a:p>
        </p:txBody>
      </p:sp>
    </p:spTree>
    <p:extLst>
      <p:ext uri="{BB962C8B-B14F-4D97-AF65-F5344CB8AC3E}">
        <p14:creationId xmlns:p14="http://schemas.microsoft.com/office/powerpoint/2010/main" val="1436144970"/>
      </p:ext>
    </p:extLst>
  </p:cSld>
  <p:clrMapOvr>
    <a:masterClrMapping/>
  </p:clrMapOvr>
  <p:transition spd="slow">
    <p:push/>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5400" b="1" dirty="0">
                <a:solidFill>
                  <a:srgbClr val="FF3300"/>
                </a:solidFill>
              </a:rPr>
              <a:t>Contents</a:t>
            </a:r>
            <a:endParaRPr lang="fr-FR" b="1" dirty="0">
              <a:solidFill>
                <a:srgbClr val="FF3300"/>
              </a:solidFill>
            </a:endParaRPr>
          </a:p>
        </p:txBody>
      </p:sp>
      <p:sp>
        <p:nvSpPr>
          <p:cNvPr id="3" name="Espace réservé du contenu 2"/>
          <p:cNvSpPr>
            <a:spLocks noGrp="1"/>
          </p:cNvSpPr>
          <p:nvPr>
            <p:ph idx="1"/>
          </p:nvPr>
        </p:nvSpPr>
        <p:spPr/>
        <p:txBody>
          <a:bodyPr>
            <a:normAutofit/>
          </a:bodyPr>
          <a:lstStyle/>
          <a:p>
            <a:pPr marL="0" indent="0">
              <a:buNone/>
            </a:pPr>
            <a:r>
              <a:rPr lang="fr-FR" dirty="0"/>
              <a:t> Introduction</a:t>
            </a:r>
          </a:p>
          <a:p>
            <a:pPr marL="514350" indent="-514350">
              <a:buFont typeface="+mj-lt"/>
              <a:buAutoNum type="arabicPeriod"/>
            </a:pPr>
            <a:r>
              <a:rPr lang="fr-FR" dirty="0" err="1"/>
              <a:t>Arimaa</a:t>
            </a:r>
            <a:r>
              <a:rPr lang="fr-FR" dirty="0"/>
              <a:t> </a:t>
            </a:r>
            <a:r>
              <a:rPr lang="fr-FR" dirty="0" err="1"/>
              <a:t>presentation</a:t>
            </a:r>
            <a:endParaRPr lang="fr-FR" dirty="0"/>
          </a:p>
          <a:p>
            <a:pPr marL="514350" indent="-514350">
              <a:buFont typeface="+mj-lt"/>
              <a:buAutoNum type="arabicPeriod"/>
            </a:pPr>
            <a:r>
              <a:rPr lang="fr-FR" dirty="0"/>
              <a:t>MCTS </a:t>
            </a:r>
            <a:r>
              <a:rPr lang="fr-FR" dirty="0" err="1"/>
              <a:t>algorithm</a:t>
            </a:r>
            <a:endParaRPr lang="fr-FR" dirty="0"/>
          </a:p>
          <a:p>
            <a:pPr marL="514350" indent="-514350">
              <a:buFont typeface="+mj-lt"/>
              <a:buAutoNum type="arabicPeriod"/>
            </a:pPr>
            <a:r>
              <a:rPr lang="en-US" b="1" dirty="0">
                <a:solidFill>
                  <a:srgbClr val="FF3300"/>
                </a:solidFill>
              </a:rPr>
              <a:t>Parallelization methods</a:t>
            </a:r>
            <a:endParaRPr lang="fr-FR" b="1" dirty="0">
              <a:solidFill>
                <a:srgbClr val="FF3300"/>
              </a:solidFill>
            </a:endParaRPr>
          </a:p>
          <a:p>
            <a:pPr marL="514350" indent="-514350">
              <a:buFont typeface="+mj-lt"/>
              <a:buAutoNum type="arabicPeriod"/>
            </a:pPr>
            <a:r>
              <a:rPr lang="en-US" dirty="0"/>
              <a:t>General architecture</a:t>
            </a:r>
          </a:p>
          <a:p>
            <a:pPr marL="514350" indent="-514350">
              <a:buFont typeface="+mj-lt"/>
              <a:buAutoNum type="arabicPeriod"/>
            </a:pPr>
            <a:r>
              <a:rPr lang="fr-FR" dirty="0" err="1" smtClean="0"/>
              <a:t>Specifications</a:t>
            </a:r>
            <a:endParaRPr lang="fr-FR" b="1" dirty="0">
              <a:solidFill>
                <a:srgbClr val="FF3300"/>
              </a:solidFill>
            </a:endParaRPr>
          </a:p>
          <a:p>
            <a:pPr marL="514350" indent="-514350">
              <a:buFont typeface="+mj-lt"/>
              <a:buAutoNum type="arabicPeriod"/>
            </a:pPr>
            <a:r>
              <a:rPr lang="en-US" dirty="0">
                <a:solidFill>
                  <a:schemeClr val="bg1"/>
                </a:solidFill>
              </a:rPr>
              <a:t>Development </a:t>
            </a:r>
            <a:r>
              <a:rPr lang="en-US" dirty="0" smtClean="0">
                <a:solidFill>
                  <a:schemeClr val="bg1"/>
                </a:solidFill>
              </a:rPr>
              <a:t>Methodologies</a:t>
            </a:r>
            <a:endParaRPr lang="fr-FR" dirty="0"/>
          </a:p>
          <a:p>
            <a:pPr marL="0" indent="0">
              <a:buNone/>
            </a:pPr>
            <a:r>
              <a:rPr lang="fr-FR" dirty="0">
                <a:solidFill>
                  <a:srgbClr val="000000"/>
                </a:solidFill>
              </a:rPr>
              <a:t>Conclusion</a:t>
            </a:r>
          </a:p>
        </p:txBody>
      </p:sp>
      <p:pic>
        <p:nvPicPr>
          <p:cNvPr id="4" name="Image 3" descr="Arimaa.jpg"/>
          <p:cNvPicPr>
            <a:picLocks noChangeAspect="1"/>
          </p:cNvPicPr>
          <p:nvPr/>
        </p:nvPicPr>
        <p:blipFill>
          <a:blip r:embed="rId3"/>
          <a:stretch>
            <a:fillRect/>
          </a:stretch>
        </p:blipFill>
        <p:spPr>
          <a:xfrm>
            <a:off x="7002179" y="2027493"/>
            <a:ext cx="3822724" cy="3307473"/>
          </a:xfrm>
          <a:prstGeom prst="rect">
            <a:avLst/>
          </a:prstGeom>
        </p:spPr>
      </p:pic>
      <p:sp>
        <p:nvSpPr>
          <p:cNvPr id="5" name="Slide Number Placeholder 4"/>
          <p:cNvSpPr>
            <a:spLocks noGrp="1"/>
          </p:cNvSpPr>
          <p:nvPr>
            <p:ph type="sldNum" sz="quarter" idx="12"/>
          </p:nvPr>
        </p:nvSpPr>
        <p:spPr/>
        <p:txBody>
          <a:bodyPr/>
          <a:lstStyle/>
          <a:p>
            <a:fld id="{789A2A0C-D44F-4523-8D1A-D12B62504EB2}" type="slidenum">
              <a:rPr lang="fr-FR" smtClean="0"/>
              <a:t>30</a:t>
            </a:fld>
            <a:endParaRPr lang="fr-FR"/>
          </a:p>
        </p:txBody>
      </p:sp>
      <p:pic>
        <p:nvPicPr>
          <p:cNvPr id="6" name="Image 3" descr="Arimaa.jpg"/>
          <p:cNvPicPr>
            <a:picLocks noChangeAspect="1"/>
          </p:cNvPicPr>
          <p:nvPr/>
        </p:nvPicPr>
        <p:blipFill>
          <a:blip r:embed="rId3"/>
          <a:stretch>
            <a:fillRect/>
          </a:stretch>
        </p:blipFill>
        <p:spPr>
          <a:xfrm>
            <a:off x="6186115" y="2027492"/>
            <a:ext cx="4638788" cy="4013543"/>
          </a:xfrm>
          <a:prstGeom prst="rect">
            <a:avLst/>
          </a:prstGeom>
        </p:spPr>
      </p:pic>
    </p:spTree>
    <p:extLst>
      <p:ext uri="{BB962C8B-B14F-4D97-AF65-F5344CB8AC3E}">
        <p14:creationId xmlns:p14="http://schemas.microsoft.com/office/powerpoint/2010/main" val="3987003765"/>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7128444" y="2760467"/>
            <a:ext cx="4695825" cy="2308324"/>
          </a:xfrm>
          <a:prstGeom prst="rect">
            <a:avLst/>
          </a:prstGeom>
        </p:spPr>
        <p:txBody>
          <a:bodyPr rtlCol="0">
            <a:spAutoFit/>
          </a:bodyPr>
          <a:lstStyle/>
          <a:p>
            <a:r>
              <a:rPr lang="fr-FR" sz="2400" dirty="0">
                <a:solidFill>
                  <a:srgbClr val="375623"/>
                </a:solidFill>
              </a:rPr>
              <a:t>+ </a:t>
            </a:r>
            <a:r>
              <a:rPr lang="fr-FR" sz="2400" dirty="0" err="1">
                <a:solidFill>
                  <a:srgbClr val="375623"/>
                </a:solidFill>
              </a:rPr>
              <a:t>Very</a:t>
            </a:r>
            <a:r>
              <a:rPr lang="fr-FR" sz="2400" dirty="0">
                <a:solidFill>
                  <a:srgbClr val="375623"/>
                </a:solidFill>
              </a:rPr>
              <a:t> basic and simple</a:t>
            </a:r>
          </a:p>
          <a:p>
            <a:pPr marL="285750" indent="-285750">
              <a:buFont typeface="Arial" panose="020B0604020202020204" pitchFamily="34" charset="0"/>
              <a:buChar char="•"/>
            </a:pPr>
            <a:endParaRPr lang="fr-FR" sz="2400" dirty="0"/>
          </a:p>
          <a:p>
            <a:endParaRPr lang="fr-FR" sz="2400" dirty="0"/>
          </a:p>
          <a:p>
            <a:r>
              <a:rPr lang="fr-FR" sz="2400" dirty="0">
                <a:solidFill>
                  <a:srgbClr val="FF3300"/>
                </a:solidFill>
              </a:rPr>
              <a:t>- </a:t>
            </a:r>
            <a:r>
              <a:rPr lang="fr-FR" sz="2400" dirty="0" err="1">
                <a:solidFill>
                  <a:srgbClr val="FF3300"/>
                </a:solidFill>
              </a:rPr>
              <a:t>Need</a:t>
            </a:r>
            <a:r>
              <a:rPr lang="fr-FR" sz="2400" dirty="0">
                <a:solidFill>
                  <a:srgbClr val="FF3300"/>
                </a:solidFill>
              </a:rPr>
              <a:t> </a:t>
            </a:r>
            <a:r>
              <a:rPr lang="fr-FR" sz="2400" dirty="0" err="1">
                <a:solidFill>
                  <a:srgbClr val="FF3300"/>
                </a:solidFill>
              </a:rPr>
              <a:t>synchronization</a:t>
            </a:r>
            <a:endParaRPr lang="fr-FR" sz="2400" dirty="0">
              <a:solidFill>
                <a:srgbClr val="FF3300"/>
              </a:solidFill>
            </a:endParaRPr>
          </a:p>
          <a:p>
            <a:r>
              <a:rPr lang="fr-FR" sz="2400" dirty="0">
                <a:solidFill>
                  <a:srgbClr val="FF3300"/>
                </a:solidFill>
              </a:rPr>
              <a:t>- </a:t>
            </a:r>
            <a:r>
              <a:rPr lang="fr-FR" sz="2400" dirty="0" err="1">
                <a:solidFill>
                  <a:srgbClr val="FF3300"/>
                </a:solidFill>
              </a:rPr>
              <a:t>Need</a:t>
            </a:r>
            <a:r>
              <a:rPr lang="fr-FR" sz="2400" dirty="0">
                <a:solidFill>
                  <a:srgbClr val="FF3300"/>
                </a:solidFill>
              </a:rPr>
              <a:t> to </a:t>
            </a:r>
            <a:r>
              <a:rPr lang="fr-FR" sz="2400" dirty="0" err="1">
                <a:solidFill>
                  <a:srgbClr val="FF3300"/>
                </a:solidFill>
              </a:rPr>
              <a:t>wait</a:t>
            </a:r>
            <a:r>
              <a:rPr lang="fr-FR" sz="2400" dirty="0">
                <a:solidFill>
                  <a:srgbClr val="FF3300"/>
                </a:solidFill>
              </a:rPr>
              <a:t> </a:t>
            </a:r>
            <a:r>
              <a:rPr lang="en-US" sz="2400" dirty="0">
                <a:solidFill>
                  <a:srgbClr val="FF3300"/>
                </a:solidFill>
              </a:rPr>
              <a:t>for the last </a:t>
            </a:r>
            <a:r>
              <a:rPr lang="fr-FR" sz="2400" dirty="0">
                <a:solidFill>
                  <a:srgbClr val="FF3300"/>
                </a:solidFill>
              </a:rPr>
              <a:t>thread  </a:t>
            </a:r>
            <a:r>
              <a:rPr lang="en-US" sz="2400" dirty="0">
                <a:solidFill>
                  <a:srgbClr val="FF3300"/>
                </a:solidFill>
              </a:rPr>
              <a:t>to finish : lost of efficiency</a:t>
            </a:r>
            <a:endParaRPr lang="fr-FR" sz="2400" dirty="0">
              <a:solidFill>
                <a:srgbClr val="FF3300"/>
              </a:solidFill>
            </a:endParaRPr>
          </a:p>
        </p:txBody>
      </p:sp>
      <p:sp>
        <p:nvSpPr>
          <p:cNvPr id="10" name="ZoneTexte 9"/>
          <p:cNvSpPr txBox="1"/>
          <p:nvPr/>
        </p:nvSpPr>
        <p:spPr>
          <a:xfrm>
            <a:off x="1049547" y="2614133"/>
            <a:ext cx="2743200" cy="1569660"/>
          </a:xfrm>
          <a:prstGeom prst="rect">
            <a:avLst/>
          </a:prstGeom>
        </p:spPr>
        <p:txBody>
          <a:bodyPr rtlCol="0">
            <a:spAutoFit/>
          </a:bodyPr>
          <a:lstStyle/>
          <a:p>
            <a:pPr algn="ctr"/>
            <a:r>
              <a:rPr lang="en-US" sz="2400" dirty="0">
                <a:solidFill>
                  <a:srgbClr val="0070C0"/>
                </a:solidFill>
              </a:rPr>
              <a:t>Global tree</a:t>
            </a:r>
            <a:r>
              <a:rPr lang="en-US" sz="2400" dirty="0"/>
              <a:t> with </a:t>
            </a:r>
            <a:r>
              <a:rPr lang="en-US" sz="2400" dirty="0" smtClean="0"/>
              <a:t>parallel </a:t>
            </a:r>
            <a:r>
              <a:rPr lang="en-US" sz="2400" dirty="0"/>
              <a:t>access of the same node for random games</a:t>
            </a:r>
            <a:endParaRPr lang="fr-FR" sz="2000" dirty="0"/>
          </a:p>
        </p:txBody>
      </p:sp>
      <p:pic>
        <p:nvPicPr>
          <p:cNvPr id="5" name="Image 4" descr="leaf2.png"/>
          <p:cNvPicPr>
            <a:picLocks noChangeAspect="1"/>
          </p:cNvPicPr>
          <p:nvPr/>
        </p:nvPicPr>
        <p:blipFill>
          <a:blip r:embed="rId3"/>
          <a:stretch>
            <a:fillRect/>
          </a:stretch>
        </p:blipFill>
        <p:spPr>
          <a:xfrm>
            <a:off x="4226540" y="2262474"/>
            <a:ext cx="2615520" cy="3492780"/>
          </a:xfrm>
          <a:prstGeom prst="rect">
            <a:avLst/>
          </a:prstGeom>
        </p:spPr>
      </p:pic>
      <p:pic>
        <p:nvPicPr>
          <p:cNvPr id="6" name="Image 5" descr="legendleaf.png"/>
          <p:cNvPicPr>
            <a:picLocks noChangeAspect="1"/>
          </p:cNvPicPr>
          <p:nvPr/>
        </p:nvPicPr>
        <p:blipFill>
          <a:blip r:embed="rId4"/>
          <a:stretch>
            <a:fillRect/>
          </a:stretch>
        </p:blipFill>
        <p:spPr>
          <a:xfrm>
            <a:off x="511503" y="5851525"/>
            <a:ext cx="7927647" cy="693738"/>
          </a:xfrm>
          <a:prstGeom prst="rect">
            <a:avLst/>
          </a:prstGeom>
        </p:spPr>
      </p:pic>
      <p:sp>
        <p:nvSpPr>
          <p:cNvPr id="9"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Parallelization</a:t>
            </a:r>
            <a:r>
              <a:rPr lang="fr-FR" sz="4000" b="1" dirty="0">
                <a:solidFill>
                  <a:srgbClr val="FF3300"/>
                </a:solidFill>
              </a:rPr>
              <a:t> </a:t>
            </a:r>
            <a:r>
              <a:rPr lang="fr-FR" sz="4000" b="1" dirty="0" err="1">
                <a:solidFill>
                  <a:srgbClr val="FF3300"/>
                </a:solidFill>
              </a:rPr>
              <a:t>methods</a:t>
            </a:r>
            <a:endParaRPr lang="fr-FR" sz="4000" b="1" dirty="0">
              <a:solidFill>
                <a:srgbClr val="FF33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31</a:t>
            </a:fld>
            <a:endParaRPr lang="fr-FR"/>
          </a:p>
        </p:txBody>
      </p:sp>
      <p:sp>
        <p:nvSpPr>
          <p:cNvPr id="12" name="Titre 1"/>
          <p:cNvSpPr>
            <a:spLocks noGrp="1"/>
          </p:cNvSpPr>
          <p:nvPr>
            <p:ph type="title"/>
          </p:nvPr>
        </p:nvSpPr>
        <p:spPr>
          <a:xfrm>
            <a:off x="925002" y="639828"/>
            <a:ext cx="9753600" cy="1154097"/>
          </a:xfrm>
        </p:spPr>
        <p:txBody>
          <a:bodyPr/>
          <a:lstStyle/>
          <a:p>
            <a:r>
              <a:rPr lang="fr-FR" dirty="0" err="1"/>
              <a:t>Leaf</a:t>
            </a:r>
            <a:r>
              <a:rPr lang="fr-FR" dirty="0"/>
              <a:t> </a:t>
            </a:r>
            <a:r>
              <a:rPr lang="fr-FR" dirty="0" err="1"/>
              <a:t>Parallelization</a:t>
            </a:r>
            <a:endParaRPr lang="fr-FR" dirty="0"/>
          </a:p>
        </p:txBody>
      </p:sp>
    </p:spTree>
    <p:extLst>
      <p:ext uri="{BB962C8B-B14F-4D97-AF65-F5344CB8AC3E}">
        <p14:creationId xmlns:p14="http://schemas.microsoft.com/office/powerpoint/2010/main" val="546858140"/>
      </p:ext>
    </p:extLst>
  </p:cSld>
  <p:clrMapOvr>
    <a:masterClrMapping/>
  </p:clrMapOvr>
  <p:transition spd="slow">
    <p:push/>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legend.png"/>
          <p:cNvPicPr>
            <a:picLocks noChangeAspect="1"/>
          </p:cNvPicPr>
          <p:nvPr/>
        </p:nvPicPr>
        <p:blipFill>
          <a:blip r:embed="rId3"/>
          <a:stretch>
            <a:fillRect/>
          </a:stretch>
        </p:blipFill>
        <p:spPr>
          <a:xfrm>
            <a:off x="591438" y="5862185"/>
            <a:ext cx="11135438" cy="699387"/>
          </a:xfrm>
          <a:prstGeom prst="rect">
            <a:avLst/>
          </a:prstGeom>
        </p:spPr>
      </p:pic>
      <p:sp>
        <p:nvSpPr>
          <p:cNvPr id="4" name="ZoneTexte 3"/>
          <p:cNvSpPr txBox="1"/>
          <p:nvPr/>
        </p:nvSpPr>
        <p:spPr>
          <a:xfrm>
            <a:off x="7286934" y="2483409"/>
            <a:ext cx="4695825" cy="2677656"/>
          </a:xfrm>
          <a:prstGeom prst="rect">
            <a:avLst/>
          </a:prstGeom>
        </p:spPr>
        <p:txBody>
          <a:bodyPr rtlCol="0">
            <a:spAutoFit/>
          </a:bodyPr>
          <a:lstStyle/>
          <a:p>
            <a:r>
              <a:rPr lang="fr-FR" sz="2400" dirty="0">
                <a:solidFill>
                  <a:srgbClr val="375623"/>
                </a:solidFill>
              </a:rPr>
              <a:t>+ Efficient</a:t>
            </a:r>
          </a:p>
          <a:p>
            <a:r>
              <a:rPr lang="fr-FR" sz="2400" dirty="0">
                <a:solidFill>
                  <a:srgbClr val="375623"/>
                </a:solidFill>
              </a:rPr>
              <a:t>+ </a:t>
            </a:r>
            <a:r>
              <a:rPr lang="fr-FR" sz="2400" dirty="0" err="1" smtClean="0">
                <a:solidFill>
                  <a:srgbClr val="375623"/>
                </a:solidFill>
              </a:rPr>
              <a:t>Does</a:t>
            </a:r>
            <a:r>
              <a:rPr lang="fr-FR" sz="2400" dirty="0" smtClean="0">
                <a:solidFill>
                  <a:srgbClr val="375623"/>
                </a:solidFill>
              </a:rPr>
              <a:t> </a:t>
            </a:r>
            <a:r>
              <a:rPr lang="en-US" sz="2400" dirty="0" smtClean="0">
                <a:solidFill>
                  <a:srgbClr val="375623"/>
                </a:solidFill>
              </a:rPr>
              <a:t>not </a:t>
            </a:r>
            <a:r>
              <a:rPr lang="en-US" sz="2400" dirty="0">
                <a:solidFill>
                  <a:srgbClr val="375623"/>
                </a:solidFill>
              </a:rPr>
              <a:t>wait for the end of all </a:t>
            </a:r>
            <a:r>
              <a:rPr lang="fr-FR" sz="2400" dirty="0" err="1">
                <a:solidFill>
                  <a:srgbClr val="375623"/>
                </a:solidFill>
              </a:rPr>
              <a:t>actors</a:t>
            </a:r>
            <a:endParaRPr lang="fr-FR" sz="2400" dirty="0">
              <a:solidFill>
                <a:srgbClr val="375623"/>
              </a:solidFill>
            </a:endParaRPr>
          </a:p>
          <a:p>
            <a:pPr marL="285750" indent="-285750">
              <a:buFont typeface="Arial" panose="020B0604020202020204" pitchFamily="34" charset="0"/>
              <a:buChar char="•"/>
            </a:pPr>
            <a:endParaRPr lang="fr-FR" sz="2400" dirty="0"/>
          </a:p>
          <a:p>
            <a:endParaRPr lang="fr-FR" sz="2400" dirty="0"/>
          </a:p>
          <a:p>
            <a:r>
              <a:rPr lang="fr-FR" sz="2400" dirty="0">
                <a:solidFill>
                  <a:srgbClr val="FF3300"/>
                </a:solidFill>
              </a:rPr>
              <a:t>- </a:t>
            </a:r>
            <a:r>
              <a:rPr lang="fr-FR" sz="2400" dirty="0" err="1">
                <a:solidFill>
                  <a:srgbClr val="FF3300"/>
                </a:solidFill>
              </a:rPr>
              <a:t>Needs</a:t>
            </a:r>
            <a:r>
              <a:rPr lang="fr-FR" sz="2400" dirty="0">
                <a:solidFill>
                  <a:srgbClr val="FF3300"/>
                </a:solidFill>
              </a:rPr>
              <a:t> to </a:t>
            </a:r>
            <a:r>
              <a:rPr lang="fr-FR" sz="2400" dirty="0" err="1">
                <a:solidFill>
                  <a:srgbClr val="FF3300"/>
                </a:solidFill>
              </a:rPr>
              <a:t>implement</a:t>
            </a:r>
            <a:r>
              <a:rPr lang="fr-FR" sz="2400" dirty="0">
                <a:solidFill>
                  <a:srgbClr val="FF3300"/>
                </a:solidFill>
              </a:rPr>
              <a:t> a solution to </a:t>
            </a:r>
            <a:r>
              <a:rPr lang="fr-FR" sz="2400" dirty="0" err="1">
                <a:solidFill>
                  <a:srgbClr val="FF3300"/>
                </a:solidFill>
              </a:rPr>
              <a:t>prevent</a:t>
            </a:r>
            <a:r>
              <a:rPr lang="fr-FR" sz="2400" dirty="0">
                <a:solidFill>
                  <a:srgbClr val="FF3300"/>
                </a:solidFill>
              </a:rPr>
              <a:t> concurrent </a:t>
            </a:r>
            <a:r>
              <a:rPr lang="fr-FR" sz="2400" dirty="0" err="1">
                <a:solidFill>
                  <a:srgbClr val="FF3300"/>
                </a:solidFill>
              </a:rPr>
              <a:t>treatments</a:t>
            </a:r>
            <a:endParaRPr lang="fr-FR" sz="2400" dirty="0">
              <a:solidFill>
                <a:srgbClr val="FF3300"/>
              </a:solidFill>
            </a:endParaRPr>
          </a:p>
        </p:txBody>
      </p:sp>
      <p:sp>
        <p:nvSpPr>
          <p:cNvPr id="10" name="ZoneTexte 9"/>
          <p:cNvSpPr txBox="1"/>
          <p:nvPr/>
        </p:nvSpPr>
        <p:spPr>
          <a:xfrm>
            <a:off x="1049547" y="2847567"/>
            <a:ext cx="2743200" cy="1200329"/>
          </a:xfrm>
          <a:prstGeom prst="rect">
            <a:avLst/>
          </a:prstGeom>
        </p:spPr>
        <p:txBody>
          <a:bodyPr rtlCol="0">
            <a:spAutoFit/>
          </a:bodyPr>
          <a:lstStyle/>
          <a:p>
            <a:pPr algn="ctr"/>
            <a:r>
              <a:rPr lang="en-US" sz="2400" dirty="0">
                <a:solidFill>
                  <a:srgbClr val="0070C0"/>
                </a:solidFill>
              </a:rPr>
              <a:t>Global tree</a:t>
            </a:r>
            <a:r>
              <a:rPr lang="en-US" sz="2400" dirty="0"/>
              <a:t> with random access by all of the actors</a:t>
            </a:r>
            <a:endParaRPr lang="fr-FR" sz="2000" dirty="0"/>
          </a:p>
        </p:txBody>
      </p:sp>
      <p:pic>
        <p:nvPicPr>
          <p:cNvPr id="9" name="Image 8" descr="tree2.png"/>
          <p:cNvPicPr>
            <a:picLocks noChangeAspect="1"/>
          </p:cNvPicPr>
          <p:nvPr/>
        </p:nvPicPr>
        <p:blipFill>
          <a:blip r:embed="rId4"/>
          <a:stretch>
            <a:fillRect/>
          </a:stretch>
        </p:blipFill>
        <p:spPr>
          <a:xfrm>
            <a:off x="4201994" y="2114124"/>
            <a:ext cx="2802588" cy="3231561"/>
          </a:xfrm>
          <a:prstGeom prst="rect">
            <a:avLst/>
          </a:prstGeom>
        </p:spPr>
      </p:pic>
      <p:sp>
        <p:nvSpPr>
          <p:cNvPr id="11"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Parallelization</a:t>
            </a:r>
            <a:r>
              <a:rPr lang="fr-FR" sz="4000" b="1" dirty="0">
                <a:solidFill>
                  <a:srgbClr val="FF3300"/>
                </a:solidFill>
              </a:rPr>
              <a:t> </a:t>
            </a:r>
            <a:r>
              <a:rPr lang="fr-FR" sz="4000" b="1" dirty="0" err="1">
                <a:solidFill>
                  <a:srgbClr val="FF3300"/>
                </a:solidFill>
              </a:rPr>
              <a:t>methods</a:t>
            </a:r>
            <a:endParaRPr lang="fr-FR" sz="4000" b="1" dirty="0">
              <a:solidFill>
                <a:srgbClr val="FF33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32</a:t>
            </a:fld>
            <a:endParaRPr lang="fr-FR"/>
          </a:p>
        </p:txBody>
      </p:sp>
      <p:sp>
        <p:nvSpPr>
          <p:cNvPr id="12" name="Titre 1"/>
          <p:cNvSpPr>
            <a:spLocks noGrp="1"/>
          </p:cNvSpPr>
          <p:nvPr>
            <p:ph type="title"/>
          </p:nvPr>
        </p:nvSpPr>
        <p:spPr>
          <a:xfrm>
            <a:off x="925002" y="639828"/>
            <a:ext cx="9753600" cy="1154097"/>
          </a:xfrm>
        </p:spPr>
        <p:txBody>
          <a:bodyPr>
            <a:normAutofit/>
          </a:bodyPr>
          <a:lstStyle/>
          <a:p>
            <a:r>
              <a:rPr lang="fr-FR" dirty="0" err="1" smtClean="0"/>
              <a:t>Tree</a:t>
            </a:r>
            <a:r>
              <a:rPr lang="fr-FR" dirty="0" smtClean="0"/>
              <a:t> </a:t>
            </a:r>
            <a:r>
              <a:rPr lang="fr-FR" dirty="0" err="1" smtClean="0"/>
              <a:t>Parallelization</a:t>
            </a:r>
            <a:r>
              <a:rPr lang="fr-FR" dirty="0" smtClean="0"/>
              <a:t> </a:t>
            </a:r>
            <a:r>
              <a:rPr lang="fr-FR" i="1" dirty="0"/>
              <a:t>(</a:t>
            </a:r>
            <a:r>
              <a:rPr lang="fr-FR" i="1" dirty="0" err="1"/>
              <a:t>with</a:t>
            </a:r>
            <a:r>
              <a:rPr lang="fr-FR" i="1" dirty="0"/>
              <a:t> local </a:t>
            </a:r>
            <a:r>
              <a:rPr lang="fr-FR" i="1" dirty="0" err="1"/>
              <a:t>mutexes</a:t>
            </a:r>
            <a:r>
              <a:rPr lang="fr-FR" i="1" dirty="0" smtClean="0"/>
              <a:t>)</a:t>
            </a:r>
            <a:endParaRPr lang="fr-FR" dirty="0"/>
          </a:p>
        </p:txBody>
      </p:sp>
    </p:spTree>
    <p:extLst>
      <p:ext uri="{BB962C8B-B14F-4D97-AF65-F5344CB8AC3E}">
        <p14:creationId xmlns:p14="http://schemas.microsoft.com/office/powerpoint/2010/main" val="20075335"/>
      </p:ext>
    </p:extLst>
  </p:cSld>
  <p:clrMapOvr>
    <a:masterClrMapping/>
  </p:clrMapOvr>
  <p:transition spd="slow">
    <p:pu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7518400" y="2770188"/>
            <a:ext cx="4695825" cy="2308324"/>
          </a:xfrm>
          <a:prstGeom prst="rect">
            <a:avLst/>
          </a:prstGeom>
        </p:spPr>
        <p:txBody>
          <a:bodyPr rtlCol="0">
            <a:spAutoFit/>
          </a:bodyPr>
          <a:lstStyle/>
          <a:p>
            <a:r>
              <a:rPr lang="fr-FR" sz="2400" dirty="0">
                <a:solidFill>
                  <a:srgbClr val="375623"/>
                </a:solidFill>
              </a:rPr>
              <a:t>+ More efficient</a:t>
            </a:r>
          </a:p>
          <a:p>
            <a:r>
              <a:rPr lang="fr-FR" sz="2400" dirty="0">
                <a:solidFill>
                  <a:srgbClr val="375623"/>
                </a:solidFill>
              </a:rPr>
              <a:t>+ </a:t>
            </a:r>
            <a:r>
              <a:rPr lang="fr-FR" sz="2400" dirty="0" err="1">
                <a:solidFill>
                  <a:srgbClr val="375623"/>
                </a:solidFill>
              </a:rPr>
              <a:t>Require</a:t>
            </a:r>
            <a:r>
              <a:rPr lang="fr-FR" sz="2400" dirty="0">
                <a:solidFill>
                  <a:srgbClr val="375623"/>
                </a:solidFill>
              </a:rPr>
              <a:t> the minimum communication</a:t>
            </a:r>
          </a:p>
          <a:p>
            <a:endParaRPr lang="fr-FR" sz="2400" dirty="0"/>
          </a:p>
          <a:p>
            <a:r>
              <a:rPr lang="fr-FR" sz="2400" dirty="0">
                <a:solidFill>
                  <a:srgbClr val="FF3300"/>
                </a:solidFill>
              </a:rPr>
              <a:t>- No communication </a:t>
            </a:r>
            <a:r>
              <a:rPr lang="fr-FR" sz="2400" dirty="0" err="1">
                <a:solidFill>
                  <a:srgbClr val="FF3300"/>
                </a:solidFill>
              </a:rPr>
              <a:t>between</a:t>
            </a:r>
            <a:r>
              <a:rPr lang="fr-FR" sz="2400" dirty="0">
                <a:solidFill>
                  <a:srgbClr val="FF3300"/>
                </a:solidFill>
              </a:rPr>
              <a:t> </a:t>
            </a:r>
            <a:r>
              <a:rPr lang="fr-FR" sz="2400" dirty="0" err="1">
                <a:solidFill>
                  <a:srgbClr val="FF3300"/>
                </a:solidFill>
              </a:rPr>
              <a:t>actors</a:t>
            </a:r>
            <a:r>
              <a:rPr lang="en-US" sz="2400" dirty="0">
                <a:solidFill>
                  <a:srgbClr val="FF3300"/>
                </a:solidFill>
              </a:rPr>
              <a:t>:</a:t>
            </a:r>
            <a:r>
              <a:rPr lang="fr-FR" sz="2400" dirty="0">
                <a:solidFill>
                  <a:srgbClr val="FF3300"/>
                </a:solidFill>
              </a:rPr>
              <a:t> </a:t>
            </a:r>
            <a:r>
              <a:rPr lang="fr-FR" sz="2400" dirty="0" err="1">
                <a:solidFill>
                  <a:srgbClr val="FF3300"/>
                </a:solidFill>
              </a:rPr>
              <a:t>risks</a:t>
            </a:r>
            <a:r>
              <a:rPr lang="fr-FR" sz="2400" dirty="0">
                <a:solidFill>
                  <a:srgbClr val="FF3300"/>
                </a:solidFill>
              </a:rPr>
              <a:t> of </a:t>
            </a:r>
            <a:r>
              <a:rPr lang="fr-FR" sz="2400" dirty="0" err="1">
                <a:solidFill>
                  <a:srgbClr val="FF3300"/>
                </a:solidFill>
              </a:rPr>
              <a:t>redundancy</a:t>
            </a:r>
            <a:endParaRPr lang="fr-FR" sz="2400" dirty="0">
              <a:solidFill>
                <a:srgbClr val="FF3300"/>
              </a:solidFill>
            </a:endParaRPr>
          </a:p>
        </p:txBody>
      </p:sp>
      <p:pic>
        <p:nvPicPr>
          <p:cNvPr id="5" name="Image 4" descr="root.png"/>
          <p:cNvPicPr>
            <a:picLocks noChangeAspect="1"/>
          </p:cNvPicPr>
          <p:nvPr/>
        </p:nvPicPr>
        <p:blipFill>
          <a:blip r:embed="rId3"/>
          <a:stretch>
            <a:fillRect/>
          </a:stretch>
        </p:blipFill>
        <p:spPr>
          <a:xfrm>
            <a:off x="4047213" y="2400354"/>
            <a:ext cx="3076123" cy="3047992"/>
          </a:xfrm>
          <a:prstGeom prst="rect">
            <a:avLst/>
          </a:prstGeom>
        </p:spPr>
      </p:pic>
      <p:sp>
        <p:nvSpPr>
          <p:cNvPr id="7" name="ZoneTexte 6"/>
          <p:cNvSpPr txBox="1"/>
          <p:nvPr/>
        </p:nvSpPr>
        <p:spPr>
          <a:xfrm>
            <a:off x="1062963" y="2904497"/>
            <a:ext cx="2743200" cy="1569660"/>
          </a:xfrm>
          <a:prstGeom prst="rect">
            <a:avLst/>
          </a:prstGeom>
        </p:spPr>
        <p:txBody>
          <a:bodyPr rtlCol="0">
            <a:spAutoFit/>
          </a:bodyPr>
          <a:lstStyle/>
          <a:p>
            <a:pPr algn="ctr"/>
            <a:r>
              <a:rPr lang="en-US" sz="2400" dirty="0"/>
              <a:t>Each actor has a copy of the tree and merge it at the end of the time</a:t>
            </a:r>
            <a:endParaRPr lang="fr-FR" sz="2000" dirty="0"/>
          </a:p>
        </p:txBody>
      </p:sp>
      <p:pic>
        <p:nvPicPr>
          <p:cNvPr id="9" name="Image 8" descr="legendleaf.png"/>
          <p:cNvPicPr>
            <a:picLocks noChangeAspect="1"/>
          </p:cNvPicPr>
          <p:nvPr/>
        </p:nvPicPr>
        <p:blipFill>
          <a:blip r:embed="rId4"/>
          <a:stretch>
            <a:fillRect/>
          </a:stretch>
        </p:blipFill>
        <p:spPr>
          <a:xfrm>
            <a:off x="503207" y="5837207"/>
            <a:ext cx="7927647" cy="693738"/>
          </a:xfrm>
          <a:prstGeom prst="rect">
            <a:avLst/>
          </a:prstGeom>
        </p:spPr>
      </p:pic>
      <p:sp>
        <p:nvSpPr>
          <p:cNvPr id="10"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Parallelization</a:t>
            </a:r>
            <a:r>
              <a:rPr lang="fr-FR" sz="4000" b="1" dirty="0">
                <a:solidFill>
                  <a:srgbClr val="FF3300"/>
                </a:solidFill>
              </a:rPr>
              <a:t> </a:t>
            </a:r>
            <a:r>
              <a:rPr lang="fr-FR" sz="4000" b="1" dirty="0" err="1">
                <a:solidFill>
                  <a:srgbClr val="FF3300"/>
                </a:solidFill>
              </a:rPr>
              <a:t>methods</a:t>
            </a:r>
            <a:endParaRPr lang="fr-FR" sz="4000" b="1" dirty="0">
              <a:solidFill>
                <a:srgbClr val="FF33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33</a:t>
            </a:fld>
            <a:endParaRPr lang="fr-FR"/>
          </a:p>
        </p:txBody>
      </p:sp>
      <p:sp>
        <p:nvSpPr>
          <p:cNvPr id="11" name="Titre 1"/>
          <p:cNvSpPr>
            <a:spLocks noGrp="1"/>
          </p:cNvSpPr>
          <p:nvPr>
            <p:ph type="title"/>
          </p:nvPr>
        </p:nvSpPr>
        <p:spPr>
          <a:xfrm>
            <a:off x="925002" y="639828"/>
            <a:ext cx="9753600" cy="1154097"/>
          </a:xfrm>
        </p:spPr>
        <p:txBody>
          <a:bodyPr/>
          <a:lstStyle/>
          <a:p>
            <a:r>
              <a:rPr lang="fr-FR" dirty="0" err="1" smtClean="0"/>
              <a:t>Root</a:t>
            </a:r>
            <a:r>
              <a:rPr lang="fr-FR" dirty="0" smtClean="0"/>
              <a:t> </a:t>
            </a:r>
            <a:r>
              <a:rPr lang="fr-FR" dirty="0" err="1"/>
              <a:t>Parallelization</a:t>
            </a:r>
            <a:endParaRPr lang="fr-FR" dirty="0"/>
          </a:p>
        </p:txBody>
      </p:sp>
    </p:spTree>
    <p:extLst>
      <p:ext uri="{BB962C8B-B14F-4D97-AF65-F5344CB8AC3E}">
        <p14:creationId xmlns:p14="http://schemas.microsoft.com/office/powerpoint/2010/main" val="3086493177"/>
      </p:ext>
    </p:extLst>
  </p:cSld>
  <p:clrMapOvr>
    <a:masterClrMapping/>
  </p:clrMapOvr>
  <p:transition spd="slow">
    <p:push/>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p:cNvSpPr txBox="1"/>
          <p:nvPr/>
        </p:nvSpPr>
        <p:spPr>
          <a:xfrm>
            <a:off x="2241568" y="1751312"/>
            <a:ext cx="3781748" cy="646331"/>
          </a:xfrm>
          <a:prstGeom prst="rect">
            <a:avLst/>
          </a:prstGeom>
        </p:spPr>
        <p:txBody>
          <a:bodyPr rtlCol="0">
            <a:spAutoFit/>
          </a:bodyPr>
          <a:lstStyle/>
          <a:p>
            <a:pPr algn="ctr"/>
            <a:r>
              <a:rPr lang="fr-FR" sz="3600" b="1">
                <a:latin typeface="Calibri" charset="0"/>
              </a:rPr>
              <a:t>Chosen solution :</a:t>
            </a:r>
            <a:endParaRPr lang="fr-FR" sz="3600" b="1"/>
          </a:p>
        </p:txBody>
      </p:sp>
      <p:sp>
        <p:nvSpPr>
          <p:cNvPr id="7" name="ZoneTexte 6"/>
          <p:cNvSpPr txBox="1"/>
          <p:nvPr/>
        </p:nvSpPr>
        <p:spPr>
          <a:xfrm>
            <a:off x="6371662" y="1711708"/>
            <a:ext cx="2939909" cy="707886"/>
          </a:xfrm>
          <a:prstGeom prst="rect">
            <a:avLst/>
          </a:prstGeom>
        </p:spPr>
        <p:txBody>
          <a:bodyPr rtlCol="0">
            <a:spAutoFit/>
          </a:bodyPr>
          <a:lstStyle/>
          <a:p>
            <a:pPr algn="ctr"/>
            <a:r>
              <a:rPr lang="fr-FR" sz="4000" u="sng"/>
              <a:t>Root-Root</a:t>
            </a:r>
          </a:p>
        </p:txBody>
      </p:sp>
      <p:pic>
        <p:nvPicPr>
          <p:cNvPr id="10" name="Image 9" descr="conclupara.png"/>
          <p:cNvPicPr>
            <a:picLocks noChangeAspect="1"/>
          </p:cNvPicPr>
          <p:nvPr/>
        </p:nvPicPr>
        <p:blipFill>
          <a:blip r:embed="rId3"/>
          <a:stretch>
            <a:fillRect/>
          </a:stretch>
        </p:blipFill>
        <p:spPr>
          <a:xfrm>
            <a:off x="1135826" y="2784905"/>
            <a:ext cx="5016409" cy="3836653"/>
          </a:xfrm>
          <a:prstGeom prst="rect">
            <a:avLst/>
          </a:prstGeom>
        </p:spPr>
      </p:pic>
      <p:sp>
        <p:nvSpPr>
          <p:cNvPr id="11" name="ZoneTexte 10"/>
          <p:cNvSpPr txBox="1"/>
          <p:nvPr/>
        </p:nvSpPr>
        <p:spPr>
          <a:xfrm>
            <a:off x="7389451" y="3235708"/>
            <a:ext cx="2743200" cy="2246769"/>
          </a:xfrm>
          <a:prstGeom prst="rect">
            <a:avLst/>
          </a:prstGeom>
        </p:spPr>
        <p:txBody>
          <a:bodyPr rtlCol="0">
            <a:spAutoFit/>
          </a:bodyPr>
          <a:lstStyle/>
          <a:p>
            <a:pPr marL="457200" indent="-457200">
              <a:buClr>
                <a:srgbClr val="FF3300"/>
              </a:buClr>
              <a:buFont typeface="Wingdings" panose="05000000000000000000" pitchFamily="2" charset="2"/>
              <a:buChar char="§"/>
            </a:pPr>
            <a:r>
              <a:rPr lang="fr-FR" sz="2800" dirty="0" smtClean="0"/>
              <a:t>Efficient</a:t>
            </a:r>
          </a:p>
          <a:p>
            <a:pPr marL="457200" indent="-457200">
              <a:buClr>
                <a:srgbClr val="FF3300"/>
              </a:buClr>
              <a:buFont typeface="Wingdings" panose="05000000000000000000" pitchFamily="2" charset="2"/>
              <a:buChar char="§"/>
            </a:pPr>
            <a:endParaRPr lang="fr-FR" sz="2800" dirty="0"/>
          </a:p>
          <a:p>
            <a:pPr marL="457200" indent="-457200">
              <a:buClr>
                <a:srgbClr val="FF3300"/>
              </a:buClr>
              <a:buFont typeface="Wingdings" panose="05000000000000000000" pitchFamily="2" charset="2"/>
              <a:buChar char="§"/>
            </a:pPr>
            <a:r>
              <a:rPr lang="fr-FR" sz="2800" dirty="0" smtClean="0"/>
              <a:t>Simple</a:t>
            </a:r>
            <a:endParaRPr lang="fr-FR" sz="2800" dirty="0"/>
          </a:p>
          <a:p>
            <a:pPr marL="457200" indent="-457200">
              <a:buClr>
                <a:srgbClr val="FF3300"/>
              </a:buClr>
              <a:buFont typeface="Wingdings" panose="05000000000000000000" pitchFamily="2" charset="2"/>
              <a:buChar char="§"/>
            </a:pPr>
            <a:endParaRPr lang="fr-FR" sz="2800" dirty="0">
              <a:solidFill>
                <a:srgbClr val="000000"/>
              </a:solidFill>
              <a:latin typeface="Calibri"/>
            </a:endParaRPr>
          </a:p>
          <a:p>
            <a:pPr marL="457200" indent="-457200">
              <a:buClr>
                <a:srgbClr val="FF3300"/>
              </a:buClr>
              <a:buFont typeface="Wingdings" panose="05000000000000000000" pitchFamily="2" charset="2"/>
              <a:buChar char="§"/>
            </a:pPr>
            <a:r>
              <a:rPr lang="fr-FR" sz="2800" dirty="0" err="1" smtClean="0">
                <a:solidFill>
                  <a:srgbClr val="000000"/>
                </a:solidFill>
                <a:latin typeface="Calibri"/>
              </a:rPr>
              <a:t>Homogeneous</a:t>
            </a:r>
            <a:endParaRPr lang="fr-FR" sz="2800" dirty="0">
              <a:solidFill>
                <a:srgbClr val="000000"/>
              </a:solidFill>
              <a:latin typeface="Calibri"/>
            </a:endParaRPr>
          </a:p>
        </p:txBody>
      </p:sp>
      <p:sp>
        <p:nvSpPr>
          <p:cNvPr id="8"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Parallelization</a:t>
            </a:r>
            <a:r>
              <a:rPr lang="fr-FR" sz="4000" b="1" dirty="0">
                <a:solidFill>
                  <a:srgbClr val="FF3300"/>
                </a:solidFill>
              </a:rPr>
              <a:t> </a:t>
            </a:r>
            <a:r>
              <a:rPr lang="fr-FR" sz="4000" b="1" dirty="0" err="1">
                <a:solidFill>
                  <a:srgbClr val="FF3300"/>
                </a:solidFill>
              </a:rPr>
              <a:t>methods</a:t>
            </a:r>
            <a:endParaRPr lang="fr-FR" sz="4000" b="1" dirty="0">
              <a:solidFill>
                <a:srgbClr val="FF33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34</a:t>
            </a:fld>
            <a:endParaRPr lang="fr-FR"/>
          </a:p>
        </p:txBody>
      </p:sp>
    </p:spTree>
    <p:extLst>
      <p:ext uri="{BB962C8B-B14F-4D97-AF65-F5344CB8AC3E}">
        <p14:creationId xmlns:p14="http://schemas.microsoft.com/office/powerpoint/2010/main" val="1197184921"/>
      </p:ext>
    </p:extLst>
  </p:cSld>
  <p:clrMapOvr>
    <a:masterClrMapping/>
  </p:clrMapOvr>
  <p:transition spd="slow">
    <p:push/>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5400" b="1" dirty="0"/>
              <a:t>Contents</a:t>
            </a:r>
            <a:endParaRPr lang="fr-FR" b="1" dirty="0"/>
          </a:p>
        </p:txBody>
      </p:sp>
      <p:sp>
        <p:nvSpPr>
          <p:cNvPr id="3" name="Espace réservé du contenu 2"/>
          <p:cNvSpPr>
            <a:spLocks noGrp="1"/>
          </p:cNvSpPr>
          <p:nvPr>
            <p:ph idx="1"/>
          </p:nvPr>
        </p:nvSpPr>
        <p:spPr/>
        <p:txBody>
          <a:bodyPr/>
          <a:lstStyle/>
          <a:p>
            <a:pPr marL="0" indent="0">
              <a:buNone/>
            </a:pPr>
            <a:r>
              <a:rPr lang="fr-FR" dirty="0"/>
              <a:t> Introduction</a:t>
            </a:r>
          </a:p>
          <a:p>
            <a:pPr marL="514350" indent="-514350">
              <a:buFont typeface="+mj-lt"/>
              <a:buAutoNum type="arabicPeriod"/>
            </a:pPr>
            <a:r>
              <a:rPr lang="fr-FR" dirty="0" err="1"/>
              <a:t>Arimaa</a:t>
            </a:r>
            <a:r>
              <a:rPr lang="fr-FR" dirty="0"/>
              <a:t> </a:t>
            </a:r>
            <a:r>
              <a:rPr lang="fr-FR" dirty="0" err="1"/>
              <a:t>presentation</a:t>
            </a:r>
            <a:endParaRPr lang="fr-FR" dirty="0"/>
          </a:p>
          <a:p>
            <a:pPr marL="514350" indent="-514350">
              <a:buFont typeface="+mj-lt"/>
              <a:buAutoNum type="arabicPeriod"/>
            </a:pPr>
            <a:r>
              <a:rPr lang="fr-FR" dirty="0"/>
              <a:t>MCTS </a:t>
            </a:r>
            <a:r>
              <a:rPr lang="fr-FR" dirty="0" err="1"/>
              <a:t>algorithm</a:t>
            </a:r>
            <a:endParaRPr lang="fr-FR" dirty="0"/>
          </a:p>
          <a:p>
            <a:pPr marL="514350" indent="-514350">
              <a:buFont typeface="+mj-lt"/>
              <a:buAutoNum type="arabicPeriod"/>
            </a:pPr>
            <a:r>
              <a:rPr lang="en-US" dirty="0"/>
              <a:t>Parallelization methods</a:t>
            </a:r>
            <a:endParaRPr lang="fr-FR" dirty="0"/>
          </a:p>
          <a:p>
            <a:pPr marL="514350" indent="-514350">
              <a:buFont typeface="+mj-lt"/>
              <a:buAutoNum type="arabicPeriod"/>
            </a:pPr>
            <a:r>
              <a:rPr lang="en-US" b="1" dirty="0">
                <a:solidFill>
                  <a:srgbClr val="FF3300"/>
                </a:solidFill>
              </a:rPr>
              <a:t>General architecture</a:t>
            </a:r>
          </a:p>
          <a:p>
            <a:pPr marL="514350" indent="-514350">
              <a:buFont typeface="+mj-lt"/>
              <a:buAutoNum type="arabicPeriod"/>
            </a:pPr>
            <a:r>
              <a:rPr lang="fr-FR" dirty="0" err="1" smtClean="0"/>
              <a:t>Specifications</a:t>
            </a:r>
            <a:endParaRPr lang="fr-FR" b="1" dirty="0">
              <a:solidFill>
                <a:srgbClr val="FF3300"/>
              </a:solidFill>
            </a:endParaRPr>
          </a:p>
          <a:p>
            <a:pPr marL="514350" indent="-514350">
              <a:buFont typeface="+mj-lt"/>
              <a:buAutoNum type="arabicPeriod"/>
            </a:pPr>
            <a:r>
              <a:rPr lang="en-US" dirty="0">
                <a:solidFill>
                  <a:schemeClr val="bg1"/>
                </a:solidFill>
              </a:rPr>
              <a:t>Development </a:t>
            </a:r>
            <a:r>
              <a:rPr lang="en-US" dirty="0" smtClean="0">
                <a:solidFill>
                  <a:schemeClr val="bg1"/>
                </a:solidFill>
              </a:rPr>
              <a:t>Methodologies</a:t>
            </a:r>
            <a:endParaRPr lang="fr-FR" dirty="0"/>
          </a:p>
          <a:p>
            <a:pPr marL="0" indent="0">
              <a:buNone/>
            </a:pPr>
            <a:r>
              <a:rPr lang="fr-FR" dirty="0">
                <a:solidFill>
                  <a:srgbClr val="000000"/>
                </a:solidFill>
              </a:rPr>
              <a:t>Conclusion</a:t>
            </a:r>
          </a:p>
        </p:txBody>
      </p:sp>
      <p:pic>
        <p:nvPicPr>
          <p:cNvPr id="4" name="Image 3" descr="Arimaa.jpg"/>
          <p:cNvPicPr>
            <a:picLocks noChangeAspect="1"/>
          </p:cNvPicPr>
          <p:nvPr/>
        </p:nvPicPr>
        <p:blipFill>
          <a:blip r:embed="rId3"/>
          <a:stretch>
            <a:fillRect/>
          </a:stretch>
        </p:blipFill>
        <p:spPr>
          <a:xfrm>
            <a:off x="7002179" y="2027493"/>
            <a:ext cx="3822724" cy="3307473"/>
          </a:xfrm>
          <a:prstGeom prst="rect">
            <a:avLst/>
          </a:prstGeom>
        </p:spPr>
      </p:pic>
      <p:sp>
        <p:nvSpPr>
          <p:cNvPr id="5" name="Slide Number Placeholder 4"/>
          <p:cNvSpPr>
            <a:spLocks noGrp="1"/>
          </p:cNvSpPr>
          <p:nvPr>
            <p:ph type="sldNum" sz="quarter" idx="12"/>
          </p:nvPr>
        </p:nvSpPr>
        <p:spPr/>
        <p:txBody>
          <a:bodyPr/>
          <a:lstStyle/>
          <a:p>
            <a:fld id="{789A2A0C-D44F-4523-8D1A-D12B62504EB2}" type="slidenum">
              <a:rPr lang="fr-FR" smtClean="0"/>
              <a:t>35</a:t>
            </a:fld>
            <a:endParaRPr lang="fr-FR"/>
          </a:p>
        </p:txBody>
      </p:sp>
      <p:pic>
        <p:nvPicPr>
          <p:cNvPr id="6" name="Image 3" descr="Arimaa.jpg"/>
          <p:cNvPicPr>
            <a:picLocks noChangeAspect="1"/>
          </p:cNvPicPr>
          <p:nvPr/>
        </p:nvPicPr>
        <p:blipFill>
          <a:blip r:embed="rId3"/>
          <a:stretch>
            <a:fillRect/>
          </a:stretch>
        </p:blipFill>
        <p:spPr>
          <a:xfrm>
            <a:off x="6186115" y="2027492"/>
            <a:ext cx="4638788" cy="4013543"/>
          </a:xfrm>
          <a:prstGeom prst="rect">
            <a:avLst/>
          </a:prstGeom>
        </p:spPr>
      </p:pic>
    </p:spTree>
    <p:extLst>
      <p:ext uri="{BB962C8B-B14F-4D97-AF65-F5344CB8AC3E}">
        <p14:creationId xmlns:p14="http://schemas.microsoft.com/office/powerpoint/2010/main" val="3722768631"/>
      </p:ext>
    </p:extLst>
  </p:cSld>
  <p:clrMapOvr>
    <a:masterClrMapping/>
  </p:clrMapOvr>
  <p:transition spd="slow">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936625" y="1585913"/>
            <a:ext cx="4645178" cy="439737"/>
          </a:xfrm>
        </p:spPr>
        <p:txBody>
          <a:bodyPr>
            <a:normAutofit/>
          </a:bodyPr>
          <a:lstStyle/>
          <a:p>
            <a:pPr marL="0" indent="0">
              <a:buNone/>
            </a:pPr>
            <a:r>
              <a:rPr lang="en-US" dirty="0"/>
              <a:t>General view of the architecture :</a:t>
            </a:r>
            <a:endParaRPr lang="fr-FR" dirty="0"/>
          </a:p>
        </p:txBody>
      </p:sp>
      <p:sp>
        <p:nvSpPr>
          <p:cNvPr id="5" name="ZoneTexte 4"/>
          <p:cNvSpPr txBox="1"/>
          <p:nvPr/>
        </p:nvSpPr>
        <p:spPr>
          <a:xfrm>
            <a:off x="8586779" y="2405751"/>
            <a:ext cx="3580968" cy="2431435"/>
          </a:xfrm>
          <a:prstGeom prst="rect">
            <a:avLst/>
          </a:prstGeom>
        </p:spPr>
        <p:txBody>
          <a:bodyPr rtlCol="0">
            <a:spAutoFit/>
          </a:bodyPr>
          <a:lstStyle/>
          <a:p>
            <a:r>
              <a:rPr lang="fr-FR" sz="2400" dirty="0"/>
              <a:t>4 modules:</a:t>
            </a:r>
          </a:p>
          <a:p>
            <a:pPr marL="285750" indent="-285750">
              <a:buFont typeface="Arial" panose="020B0604020202020204" pitchFamily="34" charset="0"/>
              <a:buChar char="•"/>
            </a:pPr>
            <a:r>
              <a:rPr lang="fr-FR" sz="2000" dirty="0"/>
              <a:t>User Interface</a:t>
            </a:r>
          </a:p>
          <a:p>
            <a:pPr marL="285750" indent="-285750">
              <a:buFont typeface="Arial" panose="020B0604020202020204" pitchFamily="34" charset="0"/>
              <a:buChar char="•"/>
            </a:pPr>
            <a:r>
              <a:rPr lang="fr-FR" sz="2000" dirty="0"/>
              <a:t>Model</a:t>
            </a:r>
          </a:p>
          <a:p>
            <a:pPr marL="285750" indent="-285750">
              <a:buFont typeface="Arial" panose="020B0604020202020204" pitchFamily="34" charset="0"/>
              <a:buChar char="•"/>
            </a:pPr>
            <a:r>
              <a:rPr lang="en-US" sz="2000" dirty="0"/>
              <a:t>Converter</a:t>
            </a:r>
            <a:endParaRPr lang="fr-FR" sz="2000" dirty="0"/>
          </a:p>
          <a:p>
            <a:pPr marL="285750" indent="-285750">
              <a:buFont typeface="Arial" panose="020B0604020202020204" pitchFamily="34" charset="0"/>
              <a:buChar char="•"/>
            </a:pPr>
            <a:r>
              <a:rPr lang="en-US" sz="2000" dirty="0"/>
              <a:t>MCTS algorithm</a:t>
            </a:r>
            <a:endParaRPr lang="fr-FR" sz="2000" dirty="0"/>
          </a:p>
          <a:p>
            <a:endParaRPr lang="fr-FR" sz="2400" dirty="0"/>
          </a:p>
          <a:p>
            <a:r>
              <a:rPr lang="en-US" sz="2000" dirty="0">
                <a:solidFill>
                  <a:srgbClr val="000000"/>
                </a:solidFill>
              </a:rPr>
              <a:t>And </a:t>
            </a:r>
            <a:r>
              <a:rPr lang="fr-FR" sz="2000" dirty="0" err="1">
                <a:solidFill>
                  <a:srgbClr val="000000"/>
                </a:solidFill>
              </a:rPr>
              <a:t>possibly</a:t>
            </a:r>
            <a:r>
              <a:rPr lang="fr-FR" sz="2000" dirty="0">
                <a:solidFill>
                  <a:srgbClr val="000000"/>
                </a:solidFill>
              </a:rPr>
              <a:t> </a:t>
            </a:r>
            <a:r>
              <a:rPr lang="fr-FR" sz="2000" dirty="0" err="1">
                <a:solidFill>
                  <a:srgbClr val="000000"/>
                </a:solidFill>
              </a:rPr>
              <a:t>other</a:t>
            </a:r>
            <a:r>
              <a:rPr lang="fr-FR" sz="2000" dirty="0">
                <a:solidFill>
                  <a:srgbClr val="000000"/>
                </a:solidFill>
              </a:rPr>
              <a:t> AI</a:t>
            </a:r>
          </a:p>
        </p:txBody>
      </p:sp>
      <p:pic>
        <p:nvPicPr>
          <p:cNvPr id="4" name="Image 3" descr="new.png"/>
          <p:cNvPicPr>
            <a:picLocks noChangeAspect="1"/>
          </p:cNvPicPr>
          <p:nvPr/>
        </p:nvPicPr>
        <p:blipFill>
          <a:blip r:embed="rId3"/>
          <a:srcRect t="-94" b="71394"/>
          <a:stretch>
            <a:fillRect/>
          </a:stretch>
        </p:blipFill>
        <p:spPr>
          <a:xfrm>
            <a:off x="489221" y="2405751"/>
            <a:ext cx="7738261" cy="3133825"/>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solidFill>
                  <a:srgbClr val="FF3300"/>
                </a:solidFill>
              </a:rPr>
              <a:t>General Architecture</a:t>
            </a:r>
          </a:p>
        </p:txBody>
      </p:sp>
      <p:sp>
        <p:nvSpPr>
          <p:cNvPr id="2" name="Slide Number Placeholder 1"/>
          <p:cNvSpPr>
            <a:spLocks noGrp="1"/>
          </p:cNvSpPr>
          <p:nvPr>
            <p:ph type="sldNum" sz="quarter" idx="12"/>
          </p:nvPr>
        </p:nvSpPr>
        <p:spPr/>
        <p:txBody>
          <a:bodyPr/>
          <a:lstStyle/>
          <a:p>
            <a:fld id="{789A2A0C-D44F-4523-8D1A-D12B62504EB2}" type="slidenum">
              <a:rPr lang="fr-FR" smtClean="0"/>
              <a:t>36</a:t>
            </a:fld>
            <a:endParaRPr lang="fr-FR"/>
          </a:p>
        </p:txBody>
      </p:sp>
    </p:spTree>
    <p:extLst>
      <p:ext uri="{BB962C8B-B14F-4D97-AF65-F5344CB8AC3E}">
        <p14:creationId xmlns:p14="http://schemas.microsoft.com/office/powerpoint/2010/main" val="631476059"/>
      </p:ext>
    </p:extLst>
  </p:cSld>
  <p:clrMapOvr>
    <a:masterClrMapping/>
  </p:clrMapOvr>
  <p:transition spd="slow">
    <p:push/>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936625" y="1585913"/>
            <a:ext cx="3526975" cy="439737"/>
          </a:xfrm>
        </p:spPr>
        <p:txBody>
          <a:bodyPr>
            <a:normAutofit/>
          </a:bodyPr>
          <a:lstStyle/>
          <a:p>
            <a:pPr marL="0" indent="0">
              <a:buNone/>
            </a:pPr>
            <a:r>
              <a:rPr lang="en-US"/>
              <a:t>MCTS algorithm module</a:t>
            </a:r>
            <a:endParaRPr lang="fr-FR"/>
          </a:p>
        </p:txBody>
      </p:sp>
      <p:sp>
        <p:nvSpPr>
          <p:cNvPr id="5" name="ZoneTexte 4"/>
          <p:cNvSpPr txBox="1"/>
          <p:nvPr/>
        </p:nvSpPr>
        <p:spPr>
          <a:xfrm>
            <a:off x="8466403" y="2358102"/>
            <a:ext cx="3670104" cy="4154984"/>
          </a:xfrm>
          <a:prstGeom prst="rect">
            <a:avLst/>
          </a:prstGeom>
        </p:spPr>
        <p:txBody>
          <a:bodyPr rtlCol="0">
            <a:spAutoFit/>
          </a:bodyPr>
          <a:lstStyle/>
          <a:p>
            <a:r>
              <a:rPr lang="fr-FR" sz="2400" dirty="0"/>
              <a:t>MCTS </a:t>
            </a:r>
            <a:r>
              <a:rPr lang="fr-FR" sz="2400" dirty="0" err="1"/>
              <a:t>algorithm</a:t>
            </a:r>
            <a:r>
              <a:rPr lang="fr-FR" sz="2400" dirty="0"/>
              <a:t>:</a:t>
            </a:r>
          </a:p>
          <a:p>
            <a:pPr marL="342900" indent="-342900">
              <a:buClr>
                <a:srgbClr val="FF3300"/>
              </a:buClr>
              <a:buFont typeface="Arial" panose="020B0604020202020204" pitchFamily="34" charset="0"/>
              <a:buChar char="•"/>
            </a:pPr>
            <a:r>
              <a:rPr lang="en-US" sz="2000" dirty="0"/>
              <a:t>Parallelization</a:t>
            </a:r>
            <a:r>
              <a:rPr lang="fr-FR" sz="2000" dirty="0" smtClean="0"/>
              <a:t>:</a:t>
            </a:r>
            <a:br>
              <a:rPr lang="fr-FR" sz="2000" dirty="0" smtClean="0"/>
            </a:br>
            <a:r>
              <a:rPr lang="fr-FR" sz="2000" dirty="0" smtClean="0"/>
              <a:t>  </a:t>
            </a:r>
            <a:r>
              <a:rPr lang="en-US" sz="2000" dirty="0" smtClean="0"/>
              <a:t>Dispatching </a:t>
            </a:r>
            <a:r>
              <a:rPr lang="en-US" sz="2000" dirty="0"/>
              <a:t>of data </a:t>
            </a:r>
            <a:r>
              <a:rPr lang="en-US" sz="2000" dirty="0" smtClean="0"/>
              <a:t>in different threads</a:t>
            </a:r>
          </a:p>
          <a:p>
            <a:pPr marL="342900" indent="-342900">
              <a:buClr>
                <a:srgbClr val="FF3300"/>
              </a:buClr>
              <a:buFont typeface="Arial" panose="020B0604020202020204" pitchFamily="34" charset="0"/>
              <a:buChar char="•"/>
            </a:pPr>
            <a:endParaRPr lang="en-US" sz="2000" dirty="0"/>
          </a:p>
          <a:p>
            <a:pPr marL="342900" indent="-342900">
              <a:buClr>
                <a:srgbClr val="FF3300"/>
              </a:buClr>
              <a:buFont typeface="Arial" panose="020B0604020202020204" pitchFamily="34" charset="0"/>
              <a:buChar char="•"/>
            </a:pPr>
            <a:r>
              <a:rPr lang="fr-FR" sz="2000" dirty="0" err="1" smtClean="0"/>
              <a:t>Calculus</a:t>
            </a:r>
            <a:r>
              <a:rPr lang="fr-FR" sz="2000" dirty="0" smtClean="0"/>
              <a:t> </a:t>
            </a:r>
            <a:r>
              <a:rPr lang="fr-FR" sz="2000" dirty="0"/>
              <a:t>of </a:t>
            </a:r>
            <a:r>
              <a:rPr lang="fr-FR" sz="2000" dirty="0" smtClean="0"/>
              <a:t>moves</a:t>
            </a:r>
          </a:p>
          <a:p>
            <a:pPr marL="342900" indent="-342900">
              <a:buClr>
                <a:srgbClr val="FF3300"/>
              </a:buClr>
              <a:buFont typeface="Arial" panose="020B0604020202020204" pitchFamily="34" charset="0"/>
              <a:buChar char="•"/>
            </a:pPr>
            <a:endParaRPr lang="fr-FR" sz="2000" dirty="0"/>
          </a:p>
          <a:p>
            <a:pPr marL="342900" indent="-342900">
              <a:buClr>
                <a:srgbClr val="FF3300"/>
              </a:buClr>
              <a:buFont typeface="Arial" panose="020B0604020202020204" pitchFamily="34" charset="0"/>
              <a:buChar char="•"/>
            </a:pPr>
            <a:r>
              <a:rPr lang="en-US" sz="2000" dirty="0" smtClean="0"/>
              <a:t>Set </a:t>
            </a:r>
            <a:r>
              <a:rPr lang="en-US" sz="2000" dirty="0"/>
              <a:t>of </a:t>
            </a:r>
            <a:r>
              <a:rPr lang="en-US" sz="2000" dirty="0" smtClean="0"/>
              <a:t>rules</a:t>
            </a:r>
            <a:endParaRPr lang="fr-FR" sz="2000" dirty="0"/>
          </a:p>
          <a:p>
            <a:pPr marL="342900" indent="-342900">
              <a:buClr>
                <a:srgbClr val="FF3300"/>
              </a:buClr>
              <a:buFont typeface="Arial" panose="020B0604020202020204" pitchFamily="34" charset="0"/>
              <a:buChar char="•"/>
            </a:pPr>
            <a:endParaRPr lang="fr-FR" sz="2000" dirty="0"/>
          </a:p>
          <a:p>
            <a:pPr marL="342900" indent="-342900">
              <a:buClr>
                <a:srgbClr val="FF3300"/>
              </a:buClr>
              <a:buFont typeface="Arial" panose="020B0604020202020204" pitchFamily="34" charset="0"/>
              <a:buChar char="•"/>
            </a:pPr>
            <a:r>
              <a:rPr lang="en-US" sz="2000" dirty="0" smtClean="0"/>
              <a:t>Merging </a:t>
            </a:r>
            <a:r>
              <a:rPr lang="en-US" sz="2000" dirty="0"/>
              <a:t>the </a:t>
            </a:r>
            <a:r>
              <a:rPr lang="en-US" sz="2000" dirty="0" smtClean="0"/>
              <a:t>results</a:t>
            </a:r>
            <a:endParaRPr lang="fr-FR" sz="2000" dirty="0"/>
          </a:p>
          <a:p>
            <a:pPr marL="342900" indent="-342900">
              <a:buClr>
                <a:srgbClr val="FF3300"/>
              </a:buClr>
              <a:buFont typeface="Arial" panose="020B0604020202020204" pitchFamily="34" charset="0"/>
              <a:buChar char="•"/>
            </a:pPr>
            <a:endParaRPr lang="fr-FR" sz="2000" dirty="0">
              <a:solidFill>
                <a:srgbClr val="000000"/>
              </a:solidFill>
            </a:endParaRPr>
          </a:p>
          <a:p>
            <a:pPr marL="342900" indent="-342900">
              <a:buClr>
                <a:srgbClr val="FF3300"/>
              </a:buClr>
              <a:buFont typeface="Arial" panose="020B0604020202020204" pitchFamily="34" charset="0"/>
              <a:buChar char="•"/>
            </a:pPr>
            <a:r>
              <a:rPr lang="en-US" sz="2000" dirty="0" smtClean="0">
                <a:solidFill>
                  <a:srgbClr val="000000"/>
                </a:solidFill>
              </a:rPr>
              <a:t>The </a:t>
            </a:r>
            <a:r>
              <a:rPr lang="en-US" sz="2000" dirty="0" err="1">
                <a:solidFill>
                  <a:srgbClr val="000000"/>
                </a:solidFill>
              </a:rPr>
              <a:t>controler</a:t>
            </a:r>
            <a:r>
              <a:rPr lang="en-US" sz="2000" dirty="0">
                <a:solidFill>
                  <a:srgbClr val="000000"/>
                </a:solidFill>
              </a:rPr>
              <a:t> sends the move</a:t>
            </a:r>
            <a:endParaRPr lang="fr-FR" sz="2000" dirty="0">
              <a:solidFill>
                <a:srgbClr val="000000"/>
              </a:solidFill>
            </a:endParaRPr>
          </a:p>
        </p:txBody>
      </p:sp>
      <p:pic>
        <p:nvPicPr>
          <p:cNvPr id="4" name="Image 3" descr="Aifins.png"/>
          <p:cNvPicPr>
            <a:picLocks noChangeAspect="1"/>
          </p:cNvPicPr>
          <p:nvPr/>
        </p:nvPicPr>
        <p:blipFill>
          <a:blip r:embed="rId3"/>
          <a:stretch>
            <a:fillRect/>
          </a:stretch>
        </p:blipFill>
        <p:spPr>
          <a:xfrm>
            <a:off x="306583" y="1870422"/>
            <a:ext cx="8159820" cy="4013200"/>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solidFill>
                  <a:srgbClr val="FF3300"/>
                </a:solidFill>
              </a:rPr>
              <a:t>General Architecture</a:t>
            </a:r>
          </a:p>
        </p:txBody>
      </p:sp>
      <p:sp>
        <p:nvSpPr>
          <p:cNvPr id="2" name="Slide Number Placeholder 1"/>
          <p:cNvSpPr>
            <a:spLocks noGrp="1"/>
          </p:cNvSpPr>
          <p:nvPr>
            <p:ph type="sldNum" sz="quarter" idx="12"/>
          </p:nvPr>
        </p:nvSpPr>
        <p:spPr/>
        <p:txBody>
          <a:bodyPr/>
          <a:lstStyle/>
          <a:p>
            <a:fld id="{789A2A0C-D44F-4523-8D1A-D12B62504EB2}" type="slidenum">
              <a:rPr lang="fr-FR" smtClean="0"/>
              <a:t>37</a:t>
            </a:fld>
            <a:endParaRPr lang="fr-FR"/>
          </a:p>
        </p:txBody>
      </p:sp>
    </p:spTree>
    <p:extLst>
      <p:ext uri="{BB962C8B-B14F-4D97-AF65-F5344CB8AC3E}">
        <p14:creationId xmlns:p14="http://schemas.microsoft.com/office/powerpoint/2010/main" val="1702038480"/>
      </p:ext>
    </p:extLst>
  </p:cSld>
  <p:clrMapOvr>
    <a:masterClrMapping/>
  </p:clrMapOvr>
  <p:transition spd="slow">
    <p:push/>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5400" b="1" dirty="0"/>
              <a:t>Contents</a:t>
            </a:r>
            <a:endParaRPr lang="fr-FR" sz="4400" b="1" dirty="0"/>
          </a:p>
        </p:txBody>
      </p:sp>
      <p:sp>
        <p:nvSpPr>
          <p:cNvPr id="3" name="Espace réservé du contenu 2"/>
          <p:cNvSpPr>
            <a:spLocks noGrp="1"/>
          </p:cNvSpPr>
          <p:nvPr>
            <p:ph idx="1"/>
          </p:nvPr>
        </p:nvSpPr>
        <p:spPr/>
        <p:txBody>
          <a:bodyPr/>
          <a:lstStyle/>
          <a:p>
            <a:pPr marL="0" indent="0">
              <a:buNone/>
            </a:pPr>
            <a:r>
              <a:rPr lang="fr-FR" dirty="0"/>
              <a:t> Introduction</a:t>
            </a:r>
          </a:p>
          <a:p>
            <a:pPr marL="514350" indent="-514350">
              <a:buFont typeface="+mj-lt"/>
              <a:buAutoNum type="arabicPeriod"/>
            </a:pPr>
            <a:r>
              <a:rPr lang="fr-FR" dirty="0" err="1"/>
              <a:t>Arimaa</a:t>
            </a:r>
            <a:r>
              <a:rPr lang="fr-FR" dirty="0"/>
              <a:t> </a:t>
            </a:r>
            <a:r>
              <a:rPr lang="fr-FR" dirty="0" err="1"/>
              <a:t>presentation</a:t>
            </a:r>
            <a:endParaRPr lang="fr-FR" dirty="0"/>
          </a:p>
          <a:p>
            <a:pPr marL="514350" indent="-514350">
              <a:buFont typeface="+mj-lt"/>
              <a:buAutoNum type="arabicPeriod"/>
            </a:pPr>
            <a:r>
              <a:rPr lang="fr-FR" dirty="0"/>
              <a:t>MCTS </a:t>
            </a:r>
            <a:r>
              <a:rPr lang="fr-FR" dirty="0" err="1"/>
              <a:t>algorithm</a:t>
            </a:r>
            <a:endParaRPr lang="fr-FR" dirty="0"/>
          </a:p>
          <a:p>
            <a:pPr marL="514350" indent="-514350">
              <a:buFont typeface="+mj-lt"/>
              <a:buAutoNum type="arabicPeriod"/>
            </a:pPr>
            <a:r>
              <a:rPr lang="en-US" dirty="0"/>
              <a:t>Parallelization methods</a:t>
            </a:r>
            <a:endParaRPr lang="fr-FR" dirty="0"/>
          </a:p>
          <a:p>
            <a:pPr marL="514350" indent="-514350">
              <a:buFont typeface="+mj-lt"/>
              <a:buAutoNum type="arabicPeriod"/>
            </a:pPr>
            <a:r>
              <a:rPr lang="en-US" dirty="0"/>
              <a:t>General architecture</a:t>
            </a:r>
          </a:p>
          <a:p>
            <a:pPr marL="514350" indent="-514350">
              <a:buFont typeface="+mj-lt"/>
              <a:buAutoNum type="arabicPeriod"/>
            </a:pPr>
            <a:r>
              <a:rPr lang="fr-FR" b="1" dirty="0" err="1" smtClean="0">
                <a:solidFill>
                  <a:srgbClr val="FF3300"/>
                </a:solidFill>
              </a:rPr>
              <a:t>Specifications</a:t>
            </a:r>
            <a:endParaRPr lang="fr-FR" b="1" dirty="0" smtClean="0">
              <a:solidFill>
                <a:srgbClr val="FF3300"/>
              </a:solidFill>
            </a:endParaRPr>
          </a:p>
          <a:p>
            <a:pPr marL="514350" indent="-514350">
              <a:buFont typeface="+mj-lt"/>
              <a:buAutoNum type="arabicPeriod"/>
            </a:pPr>
            <a:r>
              <a:rPr lang="en-US" dirty="0">
                <a:solidFill>
                  <a:schemeClr val="bg1"/>
                </a:solidFill>
              </a:rPr>
              <a:t>Development </a:t>
            </a:r>
            <a:r>
              <a:rPr lang="en-US" dirty="0" smtClean="0">
                <a:solidFill>
                  <a:schemeClr val="bg1"/>
                </a:solidFill>
              </a:rPr>
              <a:t>Methodologies</a:t>
            </a:r>
            <a:endParaRPr lang="fr-FR" dirty="0">
              <a:solidFill>
                <a:schemeClr val="bg1"/>
              </a:solidFill>
            </a:endParaRPr>
          </a:p>
          <a:p>
            <a:pPr marL="0" indent="0">
              <a:buNone/>
            </a:pPr>
            <a:r>
              <a:rPr lang="fr-FR" dirty="0">
                <a:solidFill>
                  <a:srgbClr val="000000"/>
                </a:solidFill>
              </a:rPr>
              <a:t>Conclusion</a:t>
            </a:r>
          </a:p>
        </p:txBody>
      </p:sp>
      <p:pic>
        <p:nvPicPr>
          <p:cNvPr id="4" name="Image 3" descr="Arimaa.jpg"/>
          <p:cNvPicPr>
            <a:picLocks noChangeAspect="1"/>
          </p:cNvPicPr>
          <p:nvPr/>
        </p:nvPicPr>
        <p:blipFill>
          <a:blip r:embed="rId3"/>
          <a:stretch>
            <a:fillRect/>
          </a:stretch>
        </p:blipFill>
        <p:spPr>
          <a:xfrm>
            <a:off x="7002179" y="2027493"/>
            <a:ext cx="3822724" cy="3307473"/>
          </a:xfrm>
          <a:prstGeom prst="rect">
            <a:avLst/>
          </a:prstGeom>
        </p:spPr>
      </p:pic>
      <p:sp>
        <p:nvSpPr>
          <p:cNvPr id="5" name="Slide Number Placeholder 4"/>
          <p:cNvSpPr>
            <a:spLocks noGrp="1"/>
          </p:cNvSpPr>
          <p:nvPr>
            <p:ph type="sldNum" sz="quarter" idx="12"/>
          </p:nvPr>
        </p:nvSpPr>
        <p:spPr/>
        <p:txBody>
          <a:bodyPr/>
          <a:lstStyle/>
          <a:p>
            <a:fld id="{789A2A0C-D44F-4523-8D1A-D12B62504EB2}" type="slidenum">
              <a:rPr lang="fr-FR" smtClean="0"/>
              <a:t>38</a:t>
            </a:fld>
            <a:endParaRPr lang="fr-FR"/>
          </a:p>
        </p:txBody>
      </p:sp>
      <p:pic>
        <p:nvPicPr>
          <p:cNvPr id="6" name="Image 3" descr="Arimaa.jpg"/>
          <p:cNvPicPr>
            <a:picLocks noChangeAspect="1"/>
          </p:cNvPicPr>
          <p:nvPr/>
        </p:nvPicPr>
        <p:blipFill>
          <a:blip r:embed="rId3"/>
          <a:stretch>
            <a:fillRect/>
          </a:stretch>
        </p:blipFill>
        <p:spPr>
          <a:xfrm>
            <a:off x="6186115" y="2027492"/>
            <a:ext cx="4638788" cy="4013543"/>
          </a:xfrm>
          <a:prstGeom prst="rect">
            <a:avLst/>
          </a:prstGeom>
        </p:spPr>
      </p:pic>
    </p:spTree>
    <p:extLst>
      <p:ext uri="{BB962C8B-B14F-4D97-AF65-F5344CB8AC3E}">
        <p14:creationId xmlns:p14="http://schemas.microsoft.com/office/powerpoint/2010/main" val="202316638"/>
      </p:ext>
    </p:extLst>
  </p:cSld>
  <p:clrMapOvr>
    <a:masterClrMapping/>
  </p:clrMapOvr>
  <p:transition spd="slow">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5002" y="639828"/>
            <a:ext cx="9753600" cy="1154097"/>
          </a:xfrm>
        </p:spPr>
        <p:txBody>
          <a:bodyPr/>
          <a:lstStyle/>
          <a:p>
            <a:r>
              <a:rPr lang="fr-FR" dirty="0" smtClean="0"/>
              <a:t>Hardware infrastructure</a:t>
            </a:r>
            <a:endParaRPr lang="fr-FR" dirty="0"/>
          </a:p>
        </p:txBody>
      </p:sp>
      <p:sp>
        <p:nvSpPr>
          <p:cNvPr id="3" name="Espace réservé du contenu 2"/>
          <p:cNvSpPr>
            <a:spLocks noGrp="1"/>
          </p:cNvSpPr>
          <p:nvPr>
            <p:ph idx="1"/>
          </p:nvPr>
        </p:nvSpPr>
        <p:spPr>
          <a:xfrm>
            <a:off x="4546614" y="2645356"/>
            <a:ext cx="2932313" cy="4351338"/>
          </a:xfrm>
        </p:spPr>
        <p:txBody>
          <a:bodyPr/>
          <a:lstStyle/>
          <a:p>
            <a:r>
              <a:rPr lang="en-US" dirty="0"/>
              <a:t>Linux or Windows</a:t>
            </a:r>
          </a:p>
          <a:p>
            <a:endParaRPr lang="en-US" dirty="0" smtClean="0"/>
          </a:p>
          <a:p>
            <a:endParaRPr lang="en-US" dirty="0"/>
          </a:p>
          <a:p>
            <a:r>
              <a:rPr lang="en-US" dirty="0"/>
              <a:t>Cluster or single Machine</a:t>
            </a:r>
          </a:p>
          <a:p>
            <a:endParaRPr lang="en-US" dirty="0" smtClean="0"/>
          </a:p>
          <a:p>
            <a:pPr marL="45720" indent="0">
              <a:buNone/>
            </a:pPr>
            <a:endParaRPr lang="en-US" dirty="0"/>
          </a:p>
          <a:p>
            <a:r>
              <a:rPr lang="en-US" dirty="0"/>
              <a:t>CPU and GPU parallelization</a:t>
            </a:r>
            <a:endParaRPr lang="fr-FR" dirty="0"/>
          </a:p>
        </p:txBody>
      </p:sp>
      <p:pic>
        <p:nvPicPr>
          <p:cNvPr id="4" name="Image 3" descr="reseau-informatique-local-lan_wz_push_right_col_mobile.jpg"/>
          <p:cNvPicPr>
            <a:picLocks noChangeAspect="1"/>
          </p:cNvPicPr>
          <p:nvPr/>
        </p:nvPicPr>
        <p:blipFill>
          <a:blip r:embed="rId3"/>
          <a:stretch>
            <a:fillRect/>
          </a:stretch>
        </p:blipFill>
        <p:spPr>
          <a:xfrm>
            <a:off x="1284452" y="3638927"/>
            <a:ext cx="1706356" cy="1282946"/>
          </a:xfrm>
          <a:prstGeom prst="rect">
            <a:avLst/>
          </a:prstGeom>
        </p:spPr>
      </p:pic>
      <p:pic>
        <p:nvPicPr>
          <p:cNvPr id="5" name="Image 4"/>
          <p:cNvPicPr>
            <a:picLocks noChangeAspect="1"/>
          </p:cNvPicPr>
          <p:nvPr/>
        </p:nvPicPr>
        <p:blipFill>
          <a:blip r:embed="rId4"/>
          <a:stretch>
            <a:fillRect/>
          </a:stretch>
        </p:blipFill>
        <p:spPr>
          <a:xfrm>
            <a:off x="8241027" y="3405006"/>
            <a:ext cx="1619284" cy="1516867"/>
          </a:xfrm>
          <a:prstGeom prst="rect">
            <a:avLst/>
          </a:prstGeom>
        </p:spPr>
      </p:pic>
      <p:pic>
        <p:nvPicPr>
          <p:cNvPr id="6" name="Image 5"/>
          <p:cNvPicPr>
            <a:picLocks noChangeAspect="1"/>
          </p:cNvPicPr>
          <p:nvPr/>
        </p:nvPicPr>
        <p:blipFill>
          <a:blip r:embed="rId5"/>
          <a:stretch>
            <a:fillRect/>
          </a:stretch>
        </p:blipFill>
        <p:spPr>
          <a:xfrm>
            <a:off x="1510881" y="2064836"/>
            <a:ext cx="1479927" cy="1480204"/>
          </a:xfrm>
          <a:prstGeom prst="rect">
            <a:avLst/>
          </a:prstGeom>
        </p:spPr>
      </p:pic>
      <p:pic>
        <p:nvPicPr>
          <p:cNvPr id="7" name="Image 6"/>
          <p:cNvPicPr>
            <a:picLocks noChangeAspect="1"/>
          </p:cNvPicPr>
          <p:nvPr/>
        </p:nvPicPr>
        <p:blipFill>
          <a:blip r:embed="rId6"/>
          <a:stretch>
            <a:fillRect/>
          </a:stretch>
        </p:blipFill>
        <p:spPr>
          <a:xfrm>
            <a:off x="8461218" y="2064836"/>
            <a:ext cx="1322026" cy="1320621"/>
          </a:xfrm>
          <a:prstGeom prst="rect">
            <a:avLst/>
          </a:prstGeom>
        </p:spPr>
      </p:pic>
      <p:pic>
        <p:nvPicPr>
          <p:cNvPr id="8" name="Image 7"/>
          <p:cNvPicPr>
            <a:picLocks noChangeAspect="1"/>
          </p:cNvPicPr>
          <p:nvPr/>
        </p:nvPicPr>
        <p:blipFill>
          <a:blip r:embed="rId7"/>
          <a:stretch>
            <a:fillRect/>
          </a:stretch>
        </p:blipFill>
        <p:spPr>
          <a:xfrm>
            <a:off x="1483755" y="5000865"/>
            <a:ext cx="1307750" cy="1306273"/>
          </a:xfrm>
          <a:prstGeom prst="rect">
            <a:avLst/>
          </a:prstGeom>
        </p:spPr>
      </p:pic>
      <p:pic>
        <p:nvPicPr>
          <p:cNvPr id="9" name="Image 8"/>
          <p:cNvPicPr>
            <a:picLocks noChangeAspect="1"/>
          </p:cNvPicPr>
          <p:nvPr/>
        </p:nvPicPr>
        <p:blipFill>
          <a:blip r:embed="rId8"/>
          <a:stretch>
            <a:fillRect/>
          </a:stretch>
        </p:blipFill>
        <p:spPr>
          <a:xfrm>
            <a:off x="8297237" y="4921873"/>
            <a:ext cx="1804122" cy="1446408"/>
          </a:xfrm>
          <a:prstGeom prst="rect">
            <a:avLst/>
          </a:prstGeom>
        </p:spPr>
      </p:pic>
      <p:sp>
        <p:nvSpPr>
          <p:cNvPr id="10"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11" name="Slide Number Placeholder 10"/>
          <p:cNvSpPr>
            <a:spLocks noGrp="1"/>
          </p:cNvSpPr>
          <p:nvPr>
            <p:ph type="sldNum" sz="quarter" idx="12"/>
          </p:nvPr>
        </p:nvSpPr>
        <p:spPr/>
        <p:txBody>
          <a:bodyPr/>
          <a:lstStyle/>
          <a:p>
            <a:fld id="{789A2A0C-D44F-4523-8D1A-D12B62504EB2}" type="slidenum">
              <a:rPr lang="fr-FR" smtClean="0"/>
              <a:t>39</a:t>
            </a:fld>
            <a:endParaRPr lang="fr-FR"/>
          </a:p>
        </p:txBody>
      </p:sp>
    </p:spTree>
    <p:extLst>
      <p:ext uri="{BB962C8B-B14F-4D97-AF65-F5344CB8AC3E}">
        <p14:creationId xmlns:p14="http://schemas.microsoft.com/office/powerpoint/2010/main" val="2636232261"/>
      </p:ext>
    </p:extLst>
  </p:cSld>
  <p:clrMapOvr>
    <a:masterClrMapping/>
  </p:clrMapOvr>
  <p:transition spd="slow">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214886" y="1966753"/>
            <a:ext cx="9753600" cy="3539527"/>
          </a:xfrm>
        </p:spPr>
        <p:txBody>
          <a:bodyPr/>
          <a:lstStyle/>
          <a:p>
            <a:r>
              <a:rPr lang="en-US" dirty="0"/>
              <a:t>Goal of the project :</a:t>
            </a:r>
          </a:p>
          <a:p>
            <a:pPr lvl="1"/>
            <a:r>
              <a:rPr lang="en-US" dirty="0"/>
              <a:t>Generate an AI for an unsolved 2 players board game</a:t>
            </a:r>
            <a:endParaRPr lang="fr-FR" dirty="0">
              <a:solidFill>
                <a:srgbClr val="000000"/>
              </a:solidFill>
              <a:latin typeface="Calibri"/>
            </a:endParaRPr>
          </a:p>
        </p:txBody>
      </p:sp>
      <p:pic>
        <p:nvPicPr>
          <p:cNvPr id="5" name="Image 4" descr="arimaa3.JPG"/>
          <p:cNvPicPr>
            <a:picLocks noChangeAspect="1"/>
          </p:cNvPicPr>
          <p:nvPr/>
        </p:nvPicPr>
        <p:blipFill>
          <a:blip r:embed="rId3"/>
          <a:stretch>
            <a:fillRect/>
          </a:stretch>
        </p:blipFill>
        <p:spPr>
          <a:xfrm>
            <a:off x="5503615" y="3468424"/>
            <a:ext cx="4525527" cy="1682531"/>
          </a:xfrm>
          <a:prstGeom prst="rect">
            <a:avLst/>
          </a:prstGeom>
        </p:spPr>
      </p:pic>
      <p:sp>
        <p:nvSpPr>
          <p:cNvPr id="6" name="ZoneTexte 5"/>
          <p:cNvSpPr txBox="1"/>
          <p:nvPr/>
        </p:nvSpPr>
        <p:spPr>
          <a:xfrm>
            <a:off x="6031945" y="5174424"/>
            <a:ext cx="2743200" cy="800219"/>
          </a:xfrm>
          <a:prstGeom prst="rect">
            <a:avLst/>
          </a:prstGeom>
        </p:spPr>
        <p:txBody>
          <a:bodyPr rtlCol="0">
            <a:spAutoFit/>
          </a:bodyPr>
          <a:lstStyle/>
          <a:p>
            <a:pPr algn="ctr"/>
            <a:r>
              <a:rPr lang="fr-FR" sz="2800" b="1" dirty="0" err="1"/>
              <a:t>Arimaa</a:t>
            </a:r>
            <a:endParaRPr lang="fr-FR" sz="2800" b="1" dirty="0"/>
          </a:p>
          <a:p>
            <a:pPr algn="ctr"/>
            <a:endParaRPr lang="fr-FR" dirty="0"/>
          </a:p>
        </p:txBody>
      </p:sp>
      <p:pic>
        <p:nvPicPr>
          <p:cNvPr id="7" name="Image 6" descr="Decouvrir _IA_Approches.jpg"/>
          <p:cNvPicPr>
            <a:picLocks noChangeAspect="1"/>
          </p:cNvPicPr>
          <p:nvPr/>
        </p:nvPicPr>
        <p:blipFill>
          <a:blip r:embed="rId4"/>
          <a:stretch>
            <a:fillRect/>
          </a:stretch>
        </p:blipFill>
        <p:spPr>
          <a:xfrm>
            <a:off x="1537562" y="3468424"/>
            <a:ext cx="2743200" cy="1641385"/>
          </a:xfrm>
          <a:prstGeom prst="rect">
            <a:avLst/>
          </a:prstGeom>
        </p:spPr>
      </p:pic>
      <p:sp>
        <p:nvSpPr>
          <p:cNvPr id="9"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solidFill>
                  <a:srgbClr val="FF0000"/>
                </a:solidFill>
              </a:rPr>
              <a:t>Project </a:t>
            </a:r>
            <a:r>
              <a:rPr lang="fr-FR" sz="4000" b="1" dirty="0" err="1">
                <a:solidFill>
                  <a:srgbClr val="FF0000"/>
                </a:solidFill>
              </a:rPr>
              <a:t>Presentation</a:t>
            </a:r>
            <a:endParaRPr lang="fr-FR" sz="4000" b="1" dirty="0">
              <a:solidFill>
                <a:srgbClr val="FF0000"/>
              </a:solidFill>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4044" y="3299595"/>
            <a:ext cx="4525527" cy="1810211"/>
          </a:xfrm>
          <a:prstGeom prst="rect">
            <a:avLst/>
          </a:prstGeom>
        </p:spPr>
      </p:pic>
      <p:sp>
        <p:nvSpPr>
          <p:cNvPr id="4" name="Slide Number Placeholder 3"/>
          <p:cNvSpPr>
            <a:spLocks noGrp="1"/>
          </p:cNvSpPr>
          <p:nvPr>
            <p:ph type="sldNum" sz="quarter" idx="12"/>
          </p:nvPr>
        </p:nvSpPr>
        <p:spPr/>
        <p:txBody>
          <a:bodyPr/>
          <a:lstStyle/>
          <a:p>
            <a:fld id="{789A2A0C-D44F-4523-8D1A-D12B62504EB2}" type="slidenum">
              <a:rPr lang="fr-FR" smtClean="0"/>
              <a:t>4</a:t>
            </a:fld>
            <a:endParaRPr lang="fr-FR"/>
          </a:p>
        </p:txBody>
      </p:sp>
    </p:spTree>
    <p:extLst>
      <p:ext uri="{BB962C8B-B14F-4D97-AF65-F5344CB8AC3E}">
        <p14:creationId xmlns:p14="http://schemas.microsoft.com/office/powerpoint/2010/main" val="32875121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nodeType="clickEffect">
                                  <p:stCondLst>
                                    <p:cond delay="0"/>
                                  </p:stCondLst>
                                  <p:childTnLst>
                                    <p:animEffect transition="out" filter="fade">
                                      <p:cBhvr>
                                        <p:cTn id="18" dur="1000"/>
                                        <p:tgtEl>
                                          <p:spTgt spid="2"/>
                                        </p:tgtEl>
                                      </p:cBhvr>
                                    </p:animEffect>
                                    <p:anim calcmode="lin" valueType="num">
                                      <p:cBhvr>
                                        <p:cTn id="19" dur="1000"/>
                                        <p:tgtEl>
                                          <p:spTgt spid="2"/>
                                        </p:tgtEl>
                                        <p:attrNameLst>
                                          <p:attrName>ppt_x</p:attrName>
                                        </p:attrNameLst>
                                      </p:cBhvr>
                                      <p:tavLst>
                                        <p:tav tm="0">
                                          <p:val>
                                            <p:strVal val="ppt_x"/>
                                          </p:val>
                                        </p:tav>
                                        <p:tav tm="100000">
                                          <p:val>
                                            <p:strVal val="ppt_x"/>
                                          </p:val>
                                        </p:tav>
                                      </p:tavLst>
                                    </p:anim>
                                    <p:anim calcmode="lin" valueType="num">
                                      <p:cBhvr>
                                        <p:cTn id="20" dur="1000"/>
                                        <p:tgtEl>
                                          <p:spTgt spid="2"/>
                                        </p:tgtEl>
                                        <p:attrNameLst>
                                          <p:attrName>ppt_y</p:attrName>
                                        </p:attrNameLst>
                                      </p:cBhvr>
                                      <p:tavLst>
                                        <p:tav tm="0">
                                          <p:val>
                                            <p:strVal val="ppt_y"/>
                                          </p:val>
                                        </p:tav>
                                        <p:tav tm="100000">
                                          <p:val>
                                            <p:strVal val="ppt_y+.1"/>
                                          </p:val>
                                        </p:tav>
                                      </p:tavLst>
                                    </p:anim>
                                    <p:set>
                                      <p:cBhvr>
                                        <p:cTn id="21" dur="1" fill="hold">
                                          <p:stCondLst>
                                            <p:cond delay="999"/>
                                          </p:stCondLst>
                                        </p:cTn>
                                        <p:tgtEl>
                                          <p:spTgt spid="2"/>
                                        </p:tgtEl>
                                        <p:attrNameLst>
                                          <p:attrName>style.visibility</p:attrName>
                                        </p:attrNameLst>
                                      </p:cBhvr>
                                      <p:to>
                                        <p:strVal val="hidden"/>
                                      </p:to>
                                    </p:set>
                                  </p:childTnLst>
                                </p:cTn>
                              </p:par>
                              <p:par>
                                <p:cTn id="22" presetID="42"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01286" y="639828"/>
            <a:ext cx="9753600" cy="1154097"/>
          </a:xfrm>
        </p:spPr>
        <p:txBody>
          <a:bodyPr/>
          <a:lstStyle/>
          <a:p>
            <a:r>
              <a:rPr lang="fr-FR" dirty="0" err="1"/>
              <a:t>Technical</a:t>
            </a:r>
            <a:r>
              <a:rPr lang="fr-FR" dirty="0"/>
              <a:t> solutions</a:t>
            </a:r>
          </a:p>
        </p:txBody>
      </p:sp>
      <p:sp>
        <p:nvSpPr>
          <p:cNvPr id="3" name="Espace réservé du contenu 2"/>
          <p:cNvSpPr>
            <a:spLocks noGrp="1"/>
          </p:cNvSpPr>
          <p:nvPr>
            <p:ph sz="quarter" idx="13"/>
          </p:nvPr>
        </p:nvSpPr>
        <p:spPr>
          <a:xfrm>
            <a:off x="2178657" y="3108960"/>
            <a:ext cx="4754880" cy="3593592"/>
          </a:xfrm>
        </p:spPr>
        <p:txBody>
          <a:bodyPr>
            <a:normAutofit/>
          </a:bodyPr>
          <a:lstStyle/>
          <a:p>
            <a:pPr lvl="1">
              <a:buFont typeface="Arial" panose="020B0604020202020204" pitchFamily="34" charset="0"/>
              <a:buChar char="•"/>
            </a:pPr>
            <a:r>
              <a:rPr lang="fr-FR" sz="2000" dirty="0" smtClean="0"/>
              <a:t>Abstract concept</a:t>
            </a:r>
          </a:p>
          <a:p>
            <a:pPr lvl="1">
              <a:buFont typeface="Arial" panose="020B0604020202020204" pitchFamily="34" charset="0"/>
              <a:buChar char="•"/>
            </a:pPr>
            <a:endParaRPr lang="fr-FR" sz="2000" dirty="0"/>
          </a:p>
          <a:p>
            <a:pPr lvl="1">
              <a:buFont typeface="Arial" panose="020B0604020202020204" pitchFamily="34" charset="0"/>
              <a:buChar char="•"/>
            </a:pPr>
            <a:r>
              <a:rPr lang="en-US" sz="2000" dirty="0"/>
              <a:t>Actors are </a:t>
            </a:r>
            <a:r>
              <a:rPr lang="en-US" sz="2000" dirty="0" smtClean="0"/>
              <a:t>like working </a:t>
            </a:r>
            <a:r>
              <a:rPr lang="en-US" sz="2000" dirty="0"/>
              <a:t>people who </a:t>
            </a:r>
            <a:r>
              <a:rPr lang="en-US" sz="2000" dirty="0" smtClean="0"/>
              <a:t>do </a:t>
            </a:r>
            <a:r>
              <a:rPr lang="en-US" sz="2000" dirty="0"/>
              <a:t>not speak with each others except by email.</a:t>
            </a:r>
            <a:endParaRPr lang="fr-FR" sz="2000" dirty="0"/>
          </a:p>
          <a:p>
            <a:pPr lvl="1"/>
            <a:endParaRPr lang="fr-FR" sz="2000" dirty="0"/>
          </a:p>
          <a:p>
            <a:pPr lvl="1">
              <a:buFont typeface="Arial" panose="020B0604020202020204" pitchFamily="34" charset="0"/>
              <a:buChar char="•"/>
            </a:pPr>
            <a:r>
              <a:rPr lang="fr-FR" sz="2000" dirty="0" smtClean="0"/>
              <a:t>Clusters</a:t>
            </a:r>
            <a:r>
              <a:rPr lang="fr-FR" sz="2000" dirty="0"/>
              <a:t>, computers, CPU and GPU are </a:t>
            </a:r>
            <a:r>
              <a:rPr lang="fr-FR" sz="2000" dirty="0" err="1"/>
              <a:t>seen</a:t>
            </a:r>
            <a:r>
              <a:rPr lang="fr-FR" sz="2000" dirty="0"/>
              <a:t> as </a:t>
            </a:r>
            <a:r>
              <a:rPr lang="fr-FR" sz="2000" dirty="0" err="1"/>
              <a:t>actors</a:t>
            </a:r>
            <a:endParaRPr lang="fr-FR" sz="2000" dirty="0"/>
          </a:p>
        </p:txBody>
      </p:sp>
      <p:sp>
        <p:nvSpPr>
          <p:cNvPr id="4" name="Espace réservé du contenu 3"/>
          <p:cNvSpPr>
            <a:spLocks noGrp="1"/>
          </p:cNvSpPr>
          <p:nvPr>
            <p:ph sz="quarter" idx="14"/>
          </p:nvPr>
        </p:nvSpPr>
        <p:spPr>
          <a:xfrm>
            <a:off x="6989728" y="3108960"/>
            <a:ext cx="4754880" cy="2671638"/>
          </a:xfrm>
        </p:spPr>
        <p:txBody>
          <a:bodyPr>
            <a:normAutofit/>
          </a:bodyPr>
          <a:lstStyle/>
          <a:p>
            <a:pPr lvl="1">
              <a:buFont typeface="Arial" panose="020B0604020202020204" pitchFamily="34" charset="0"/>
              <a:buChar char="•"/>
            </a:pPr>
            <a:r>
              <a:rPr lang="fr-FR" sz="2000" dirty="0" smtClean="0"/>
              <a:t>Cluster </a:t>
            </a:r>
            <a:r>
              <a:rPr lang="fr-FR" sz="2000" dirty="0"/>
              <a:t>-&gt; MPI (Message Passing Interface)</a:t>
            </a:r>
          </a:p>
          <a:p>
            <a:pPr lvl="1">
              <a:buFont typeface="Arial" panose="020B0604020202020204" pitchFamily="34" charset="0"/>
              <a:buChar char="•"/>
            </a:pPr>
            <a:endParaRPr lang="fr-FR" sz="2000" dirty="0"/>
          </a:p>
          <a:p>
            <a:pPr lvl="1">
              <a:buFont typeface="Arial" panose="020B0604020202020204" pitchFamily="34" charset="0"/>
              <a:buChar char="•"/>
            </a:pPr>
            <a:r>
              <a:rPr lang="fr-FR" sz="2000" dirty="0"/>
              <a:t>CPU -&gt; </a:t>
            </a:r>
            <a:r>
              <a:rPr lang="fr-FR" sz="2000" dirty="0" err="1"/>
              <a:t>OpenMP</a:t>
            </a:r>
            <a:endParaRPr lang="fr-FR" sz="2000" dirty="0"/>
          </a:p>
          <a:p>
            <a:pPr lvl="1">
              <a:buFont typeface="Arial" panose="020B0604020202020204" pitchFamily="34" charset="0"/>
              <a:buChar char="•"/>
            </a:pPr>
            <a:endParaRPr lang="fr-FR" sz="2000" dirty="0"/>
          </a:p>
          <a:p>
            <a:pPr lvl="1">
              <a:buFont typeface="Arial" panose="020B0604020202020204" pitchFamily="34" charset="0"/>
              <a:buChar char="•"/>
            </a:pPr>
            <a:r>
              <a:rPr lang="fr-FR" sz="2000" dirty="0"/>
              <a:t>GPU -&gt; </a:t>
            </a:r>
            <a:r>
              <a:rPr lang="fr-FR" sz="2000" dirty="0" err="1"/>
              <a:t>OpenACC</a:t>
            </a:r>
            <a:endParaRPr lang="fr-FR" sz="2000" dirty="0"/>
          </a:p>
        </p:txBody>
      </p:sp>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6" name="Slide Number Placeholder 5"/>
          <p:cNvSpPr>
            <a:spLocks noGrp="1"/>
          </p:cNvSpPr>
          <p:nvPr>
            <p:ph type="sldNum" sz="quarter" idx="12"/>
          </p:nvPr>
        </p:nvSpPr>
        <p:spPr/>
        <p:txBody>
          <a:bodyPr/>
          <a:lstStyle/>
          <a:p>
            <a:fld id="{789A2A0C-D44F-4523-8D1A-D12B62504EB2}" type="slidenum">
              <a:rPr lang="fr-FR" smtClean="0"/>
              <a:t>40</a:t>
            </a:fld>
            <a:endParaRPr lang="fr-FR"/>
          </a:p>
        </p:txBody>
      </p:sp>
      <p:pic>
        <p:nvPicPr>
          <p:cNvPr id="1026" name="Picture 2" descr="https://fbcdn-sphotos-g-a.akamaihd.net/hphotos-ak-xfa1/v/t1.0-9/10384762_834415513259752_6334271787107118512_n.jpg?oh=4dc48105046092bb155de818ee942927&amp;oe=5546D59D&amp;__gda__=1426050475_c73431472cd6e27d07864fc49b91b78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976" y="3108960"/>
            <a:ext cx="1897820" cy="285816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866693" y="2647295"/>
            <a:ext cx="3371353" cy="461665"/>
          </a:xfrm>
          <a:prstGeom prst="rect">
            <a:avLst/>
          </a:prstGeom>
          <a:noFill/>
        </p:spPr>
        <p:txBody>
          <a:bodyPr wrap="square" rtlCol="0">
            <a:spAutoFit/>
          </a:bodyPr>
          <a:lstStyle/>
          <a:p>
            <a:pPr marL="285750" indent="-285750">
              <a:buClr>
                <a:srgbClr val="FF3300"/>
              </a:buClr>
              <a:buFont typeface="Wingdings" panose="05000000000000000000" pitchFamily="2" charset="2"/>
              <a:buChar char="§"/>
            </a:pPr>
            <a:r>
              <a:rPr lang="fr-FR" sz="2400" dirty="0" smtClean="0"/>
              <a:t>Actor </a:t>
            </a:r>
            <a:r>
              <a:rPr lang="fr-FR" sz="2400" dirty="0"/>
              <a:t>model </a:t>
            </a:r>
            <a:r>
              <a:rPr lang="fr-FR" sz="2400" dirty="0" smtClean="0"/>
              <a:t>:</a:t>
            </a:r>
            <a:endParaRPr lang="fr-FR" sz="2400" dirty="0"/>
          </a:p>
        </p:txBody>
      </p:sp>
      <p:sp>
        <p:nvSpPr>
          <p:cNvPr id="8" name="TextBox 7"/>
          <p:cNvSpPr txBox="1"/>
          <p:nvPr/>
        </p:nvSpPr>
        <p:spPr>
          <a:xfrm>
            <a:off x="6846072" y="2647294"/>
            <a:ext cx="4182386" cy="461665"/>
          </a:xfrm>
          <a:prstGeom prst="rect">
            <a:avLst/>
          </a:prstGeom>
          <a:noFill/>
        </p:spPr>
        <p:txBody>
          <a:bodyPr wrap="square" rtlCol="0">
            <a:spAutoFit/>
          </a:bodyPr>
          <a:lstStyle/>
          <a:p>
            <a:pPr marL="285750" indent="-285750">
              <a:buClr>
                <a:srgbClr val="FF3300"/>
              </a:buClr>
              <a:buFont typeface="Wingdings" panose="05000000000000000000" pitchFamily="2" charset="2"/>
              <a:buChar char="§"/>
            </a:pPr>
            <a:r>
              <a:rPr lang="fr-FR" sz="2400" dirty="0" err="1"/>
              <a:t>Dedicated</a:t>
            </a:r>
            <a:r>
              <a:rPr lang="fr-FR" sz="2400" dirty="0"/>
              <a:t> </a:t>
            </a:r>
            <a:r>
              <a:rPr lang="fr-FR" sz="2400" dirty="0" err="1"/>
              <a:t>programming</a:t>
            </a:r>
            <a:r>
              <a:rPr lang="fr-FR" sz="2400" dirty="0"/>
              <a:t> </a:t>
            </a:r>
            <a:r>
              <a:rPr lang="fr-FR" sz="2400" dirty="0" smtClean="0"/>
              <a:t>:</a:t>
            </a:r>
            <a:endParaRPr lang="fr-FR" sz="2400" dirty="0"/>
          </a:p>
        </p:txBody>
      </p:sp>
    </p:spTree>
    <p:extLst>
      <p:ext uri="{BB962C8B-B14F-4D97-AF65-F5344CB8AC3E}">
        <p14:creationId xmlns:p14="http://schemas.microsoft.com/office/powerpoint/2010/main" val="2358935539"/>
      </p:ext>
    </p:extLst>
  </p:cSld>
  <p:clrMapOvr>
    <a:masterClrMapping/>
  </p:clrMapOvr>
  <p:transition spd="slow">
    <p:push/>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01286" y="667981"/>
            <a:ext cx="9753600" cy="1154097"/>
          </a:xfrm>
        </p:spPr>
        <p:txBody>
          <a:bodyPr/>
          <a:lstStyle/>
          <a:p>
            <a:r>
              <a:rPr lang="fr-FR" dirty="0"/>
              <a:t>C++ Actor Framework</a:t>
            </a:r>
          </a:p>
        </p:txBody>
      </p:sp>
      <p:sp>
        <p:nvSpPr>
          <p:cNvPr id="3" name="Espace réservé du contenu 2"/>
          <p:cNvSpPr>
            <a:spLocks noGrp="1"/>
          </p:cNvSpPr>
          <p:nvPr>
            <p:ph idx="1"/>
          </p:nvPr>
        </p:nvSpPr>
        <p:spPr>
          <a:xfrm>
            <a:off x="1361431" y="2661506"/>
            <a:ext cx="6898082" cy="3088281"/>
          </a:xfrm>
        </p:spPr>
        <p:txBody>
          <a:bodyPr/>
          <a:lstStyle/>
          <a:p>
            <a:r>
              <a:rPr lang="fr-FR" dirty="0" smtClean="0"/>
              <a:t>Efficient </a:t>
            </a:r>
            <a:r>
              <a:rPr lang="fr-FR" dirty="0" err="1"/>
              <a:t>implementation</a:t>
            </a:r>
            <a:r>
              <a:rPr lang="fr-FR" dirty="0"/>
              <a:t> of Actor model</a:t>
            </a:r>
          </a:p>
          <a:p>
            <a:endParaRPr lang="fr-FR" dirty="0"/>
          </a:p>
          <a:p>
            <a:r>
              <a:rPr lang="fr-FR" dirty="0"/>
              <a:t>Manage clusters, CPU and GPU </a:t>
            </a:r>
            <a:r>
              <a:rPr lang="fr-FR" dirty="0" err="1"/>
              <a:t>parallelization</a:t>
            </a:r>
            <a:endParaRPr lang="fr-FR" dirty="0"/>
          </a:p>
          <a:p>
            <a:endParaRPr lang="fr-FR" dirty="0"/>
          </a:p>
          <a:p>
            <a:r>
              <a:rPr lang="fr-FR" dirty="0"/>
              <a:t>May not </a:t>
            </a:r>
            <a:r>
              <a:rPr lang="fr-FR" dirty="0" err="1"/>
              <a:t>work</a:t>
            </a:r>
            <a:r>
              <a:rPr lang="fr-FR" dirty="0"/>
              <a:t> </a:t>
            </a:r>
            <a:r>
              <a:rPr lang="fr-FR" dirty="0" err="1"/>
              <a:t>correctly</a:t>
            </a:r>
            <a:r>
              <a:rPr lang="fr-FR" dirty="0"/>
              <a:t> on Windows</a:t>
            </a:r>
          </a:p>
        </p:txBody>
      </p:sp>
      <p:pic>
        <p:nvPicPr>
          <p:cNvPr id="5" name="Image 4"/>
          <p:cNvPicPr>
            <a:picLocks noChangeAspect="1"/>
          </p:cNvPicPr>
          <p:nvPr/>
        </p:nvPicPr>
        <p:blipFill>
          <a:blip r:embed="rId3"/>
          <a:stretch>
            <a:fillRect/>
          </a:stretch>
        </p:blipFill>
        <p:spPr>
          <a:xfrm>
            <a:off x="8259513" y="2658621"/>
            <a:ext cx="1905000" cy="1905000"/>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4" name="Slide Number Placeholder 3"/>
          <p:cNvSpPr>
            <a:spLocks noGrp="1"/>
          </p:cNvSpPr>
          <p:nvPr>
            <p:ph type="sldNum" sz="quarter" idx="12"/>
          </p:nvPr>
        </p:nvSpPr>
        <p:spPr/>
        <p:txBody>
          <a:bodyPr/>
          <a:lstStyle/>
          <a:p>
            <a:fld id="{789A2A0C-D44F-4523-8D1A-D12B62504EB2}" type="slidenum">
              <a:rPr lang="fr-FR" smtClean="0"/>
              <a:t>41</a:t>
            </a:fld>
            <a:endParaRPr lang="fr-FR"/>
          </a:p>
        </p:txBody>
      </p:sp>
    </p:spTree>
    <p:extLst>
      <p:ext uri="{BB962C8B-B14F-4D97-AF65-F5344CB8AC3E}">
        <p14:creationId xmlns:p14="http://schemas.microsoft.com/office/powerpoint/2010/main" val="183354421"/>
      </p:ext>
    </p:extLst>
  </p:cSld>
  <p:clrMapOvr>
    <a:masterClrMapping/>
  </p:clrMapOvr>
  <p:transition spd="slow">
    <p:push/>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01286" y="639828"/>
            <a:ext cx="9753600" cy="1154097"/>
          </a:xfrm>
        </p:spPr>
        <p:txBody>
          <a:bodyPr/>
          <a:lstStyle/>
          <a:p>
            <a:r>
              <a:rPr lang="fr-FR" dirty="0"/>
              <a:t>MPI</a:t>
            </a:r>
          </a:p>
        </p:txBody>
      </p:sp>
      <p:sp>
        <p:nvSpPr>
          <p:cNvPr id="3" name="Espace réservé du contenu 2"/>
          <p:cNvSpPr>
            <a:spLocks noGrp="1"/>
          </p:cNvSpPr>
          <p:nvPr>
            <p:ph idx="1"/>
          </p:nvPr>
        </p:nvSpPr>
        <p:spPr>
          <a:xfrm>
            <a:off x="1582738" y="1825625"/>
            <a:ext cx="5898596" cy="4351338"/>
          </a:xfrm>
        </p:spPr>
        <p:txBody>
          <a:bodyPr/>
          <a:lstStyle/>
          <a:p>
            <a:endParaRPr lang="en-US" dirty="0"/>
          </a:p>
          <a:p>
            <a:r>
              <a:rPr lang="en-US" dirty="0"/>
              <a:t>Low-level solution</a:t>
            </a:r>
          </a:p>
          <a:p>
            <a:endParaRPr lang="en-US" dirty="0"/>
          </a:p>
          <a:p>
            <a:r>
              <a:rPr lang="en-US" dirty="0"/>
              <a:t>Allows synchronous or asynchronous communication</a:t>
            </a:r>
          </a:p>
          <a:p>
            <a:endParaRPr lang="en-US" dirty="0"/>
          </a:p>
          <a:p>
            <a:r>
              <a:rPr lang="en-US" dirty="0"/>
              <a:t>Uses messages to communicate between the process</a:t>
            </a:r>
            <a:endParaRPr lang="fr-FR" dirty="0"/>
          </a:p>
        </p:txBody>
      </p:sp>
      <p:pic>
        <p:nvPicPr>
          <p:cNvPr id="4" name="Image 3"/>
          <p:cNvPicPr>
            <a:picLocks noChangeAspect="1"/>
          </p:cNvPicPr>
          <p:nvPr/>
        </p:nvPicPr>
        <p:blipFill>
          <a:blip r:embed="rId3"/>
          <a:stretch>
            <a:fillRect/>
          </a:stretch>
        </p:blipFill>
        <p:spPr>
          <a:xfrm>
            <a:off x="7581069" y="1534974"/>
            <a:ext cx="4120501" cy="3085747"/>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6" name="Slide Number Placeholder 5"/>
          <p:cNvSpPr>
            <a:spLocks noGrp="1"/>
          </p:cNvSpPr>
          <p:nvPr>
            <p:ph type="sldNum" sz="quarter" idx="12"/>
          </p:nvPr>
        </p:nvSpPr>
        <p:spPr/>
        <p:txBody>
          <a:bodyPr/>
          <a:lstStyle/>
          <a:p>
            <a:fld id="{789A2A0C-D44F-4523-8D1A-D12B62504EB2}" type="slidenum">
              <a:rPr lang="fr-FR" smtClean="0"/>
              <a:t>42</a:t>
            </a:fld>
            <a:endParaRPr lang="fr-FR"/>
          </a:p>
        </p:txBody>
      </p:sp>
    </p:spTree>
    <p:extLst>
      <p:ext uri="{BB962C8B-B14F-4D97-AF65-F5344CB8AC3E}">
        <p14:creationId xmlns:p14="http://schemas.microsoft.com/office/powerpoint/2010/main" val="1429009928"/>
      </p:ext>
    </p:extLst>
  </p:cSld>
  <p:clrMapOvr>
    <a:masterClrMapping/>
  </p:clrMapOvr>
  <p:transition spd="slow">
    <p:push/>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01286" y="639828"/>
            <a:ext cx="9753600" cy="1154097"/>
          </a:xfrm>
        </p:spPr>
        <p:txBody>
          <a:bodyPr>
            <a:normAutofit/>
          </a:bodyPr>
          <a:lstStyle/>
          <a:p>
            <a:r>
              <a:rPr lang="fr-FR" dirty="0" err="1"/>
              <a:t>OpenMP</a:t>
            </a:r>
            <a:r>
              <a:rPr lang="fr-FR" dirty="0"/>
              <a:t> / </a:t>
            </a:r>
            <a:r>
              <a:rPr lang="fr-FR" dirty="0" err="1"/>
              <a:t>OpenACC</a:t>
            </a:r>
            <a:r>
              <a:rPr lang="fr-FR" dirty="0"/>
              <a:t> </a:t>
            </a:r>
          </a:p>
        </p:txBody>
      </p:sp>
      <p:sp>
        <p:nvSpPr>
          <p:cNvPr id="3" name="Espace réservé du contenu 2"/>
          <p:cNvSpPr>
            <a:spLocks noGrp="1"/>
          </p:cNvSpPr>
          <p:nvPr>
            <p:ph sz="quarter" idx="13"/>
          </p:nvPr>
        </p:nvSpPr>
        <p:spPr>
          <a:xfrm>
            <a:off x="1036321" y="2425147"/>
            <a:ext cx="4754880" cy="3593592"/>
          </a:xfrm>
        </p:spPr>
        <p:txBody>
          <a:bodyPr>
            <a:normAutofit/>
          </a:bodyPr>
          <a:lstStyle/>
          <a:p>
            <a:endParaRPr lang="fr-FR" sz="2400" dirty="0">
              <a:latin typeface="+mj-lt"/>
            </a:endParaRPr>
          </a:p>
          <a:p>
            <a:r>
              <a:rPr lang="fr-FR" sz="2400" dirty="0" err="1">
                <a:latin typeface="+mj-lt"/>
              </a:rPr>
              <a:t>Pre</a:t>
            </a:r>
            <a:r>
              <a:rPr lang="fr-FR" sz="2400" dirty="0">
                <a:latin typeface="+mj-lt"/>
              </a:rPr>
              <a:t>-compilation instructions</a:t>
            </a:r>
          </a:p>
          <a:p>
            <a:endParaRPr lang="fr-FR" sz="2400" dirty="0">
              <a:latin typeface="+mj-lt"/>
            </a:endParaRPr>
          </a:p>
          <a:p>
            <a:r>
              <a:rPr lang="en-US" sz="2400" dirty="0">
                <a:latin typeface="+mj-lt"/>
              </a:rPr>
              <a:t>Simple and quick to implement</a:t>
            </a:r>
          </a:p>
          <a:p>
            <a:endParaRPr lang="fr-FR" sz="2400" dirty="0">
              <a:latin typeface="+mj-lt"/>
            </a:endParaRPr>
          </a:p>
          <a:p>
            <a:r>
              <a:rPr lang="fr-FR" sz="2400" dirty="0">
                <a:latin typeface="+mj-lt"/>
              </a:rPr>
              <a:t>Just a </a:t>
            </a:r>
            <a:r>
              <a:rPr lang="en-US" sz="2400" dirty="0">
                <a:latin typeface="+mj-lt"/>
              </a:rPr>
              <a:t>little less </a:t>
            </a:r>
            <a:r>
              <a:rPr lang="fr-FR" sz="2400" dirty="0">
                <a:latin typeface="+mj-lt"/>
              </a:rPr>
              <a:t>efficient </a:t>
            </a:r>
            <a:r>
              <a:rPr lang="fr-FR" sz="2400" dirty="0" err="1">
                <a:latin typeface="+mj-lt"/>
              </a:rPr>
              <a:t>than</a:t>
            </a:r>
            <a:r>
              <a:rPr lang="fr-FR" sz="2400" dirty="0">
                <a:latin typeface="+mj-lt"/>
              </a:rPr>
              <a:t> </a:t>
            </a:r>
            <a:r>
              <a:rPr lang="fr-FR" sz="2400" dirty="0" err="1" smtClean="0">
                <a:latin typeface="+mj-lt"/>
              </a:rPr>
              <a:t>others</a:t>
            </a:r>
            <a:r>
              <a:rPr lang="fr-FR" sz="2400" dirty="0" smtClean="0">
                <a:latin typeface="+mj-lt"/>
              </a:rPr>
              <a:t> </a:t>
            </a:r>
            <a:r>
              <a:rPr lang="fr-FR" sz="2400" dirty="0" err="1">
                <a:latin typeface="+mj-lt"/>
              </a:rPr>
              <a:t>possibilities</a:t>
            </a:r>
            <a:r>
              <a:rPr lang="fr-FR" sz="2400" dirty="0">
                <a:latin typeface="+mj-lt"/>
              </a:rPr>
              <a:t> </a:t>
            </a:r>
            <a:r>
              <a:rPr lang="fr-FR" sz="2400" dirty="0" err="1">
                <a:latin typeface="+mj-lt"/>
              </a:rPr>
              <a:t>like</a:t>
            </a:r>
            <a:r>
              <a:rPr lang="fr-FR" sz="2400" dirty="0">
                <a:latin typeface="+mj-lt"/>
              </a:rPr>
              <a:t> CUDA</a:t>
            </a:r>
          </a:p>
        </p:txBody>
      </p:sp>
      <p:sp>
        <p:nvSpPr>
          <p:cNvPr id="4" name="Espace réservé du contenu 3"/>
          <p:cNvSpPr>
            <a:spLocks noGrp="1"/>
          </p:cNvSpPr>
          <p:nvPr>
            <p:ph sz="quarter" idx="14"/>
          </p:nvPr>
        </p:nvSpPr>
        <p:spPr>
          <a:xfrm>
            <a:off x="5709037" y="2600077"/>
            <a:ext cx="6225872" cy="3912041"/>
          </a:xfrm>
        </p:spPr>
        <p:txBody>
          <a:bodyPr>
            <a:normAutofit lnSpcReduction="10000"/>
          </a:bodyPr>
          <a:lstStyle/>
          <a:p>
            <a:r>
              <a:rPr lang="en-US" b="1" dirty="0">
                <a:solidFill>
                  <a:srgbClr val="7030A0"/>
                </a:solidFill>
                <a:latin typeface="Courier New" panose="02070309020205020404" pitchFamily="49" charset="0"/>
                <a:cs typeface="Courier New" panose="02070309020205020404" pitchFamily="49" charset="0"/>
              </a:rPr>
              <a:t>#pragma </a:t>
            </a:r>
            <a:r>
              <a:rPr lang="en-US" b="1" dirty="0" err="1">
                <a:solidFill>
                  <a:srgbClr val="7030A0"/>
                </a:solidFill>
                <a:latin typeface="Courier New" panose="02070309020205020404" pitchFamily="49" charset="0"/>
                <a:cs typeface="Courier New" panose="02070309020205020404" pitchFamily="49" charset="0"/>
              </a:rPr>
              <a:t>omp</a:t>
            </a:r>
            <a:r>
              <a:rPr lang="en-US" b="1" dirty="0">
                <a:solidFill>
                  <a:srgbClr val="7030A0"/>
                </a:solidFill>
                <a:latin typeface="Courier New" panose="02070309020205020404" pitchFamily="49" charset="0"/>
                <a:cs typeface="Courier New" panose="02070309020205020404" pitchFamily="49" charset="0"/>
              </a:rPr>
              <a:t> parallel for</a:t>
            </a:r>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r>
              <a:rPr lang="en-US" b="1" dirty="0">
                <a:solidFill>
                  <a:srgbClr val="2E75B5"/>
                </a:solidFill>
                <a:latin typeface="Courier New" panose="02070309020205020404" pitchFamily="49" charset="0"/>
                <a:cs typeface="Courier New" panose="02070309020205020404" pitchFamily="49" charset="0"/>
              </a:rPr>
              <a:t>for</a:t>
            </a:r>
            <a:r>
              <a:rPr lang="en-US" dirty="0">
                <a:latin typeface="Courier New" panose="02070309020205020404" pitchFamily="49" charset="0"/>
                <a:cs typeface="Courier New" panose="02070309020205020404" pitchFamily="49" charset="0"/>
              </a:rPr>
              <a:t>(</a:t>
            </a:r>
            <a:r>
              <a:rPr lang="en-US" dirty="0" err="1">
                <a:solidFill>
                  <a:srgbClr val="2E75B5"/>
                </a:solidFill>
                <a:latin typeface="Courier New" panose="02070309020205020404" pitchFamily="49" charset="0"/>
                <a:cs typeface="Courier New" panose="02070309020205020404" pitchFamily="49" charset="0"/>
              </a:rPr>
              <a:t>int</a:t>
            </a:r>
            <a:r>
              <a:rPr lang="en-US" dirty="0">
                <a:solidFill>
                  <a:srgbClr val="2E75B5"/>
                </a:solidFill>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0;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&lt; 1 000 </a:t>
            </a:r>
            <a:r>
              <a:rPr lang="en-US" dirty="0" smtClean="0">
                <a:latin typeface="Courier New" panose="02070309020205020404" pitchFamily="49" charset="0"/>
                <a:cs typeface="Courier New" panose="02070309020205020404" pitchFamily="49" charset="0"/>
              </a:rPr>
              <a:t>000; </a:t>
            </a:r>
            <a:r>
              <a:rPr lang="en-US" dirty="0" err="1" smtClean="0">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smtClean="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b="1" dirty="0">
                <a:solidFill>
                  <a:srgbClr val="7030A0"/>
                </a:solidFill>
                <a:latin typeface="Courier New" panose="02070309020205020404" pitchFamily="49" charset="0"/>
                <a:cs typeface="Courier New" panose="02070309020205020404" pitchFamily="49" charset="0"/>
              </a:rPr>
              <a:t>#pragma </a:t>
            </a:r>
            <a:r>
              <a:rPr lang="en-US" b="1" dirty="0" err="1">
                <a:solidFill>
                  <a:srgbClr val="7030A0"/>
                </a:solidFill>
                <a:latin typeface="Courier New" panose="02070309020205020404" pitchFamily="49" charset="0"/>
                <a:cs typeface="Courier New" panose="02070309020205020404" pitchFamily="49" charset="0"/>
              </a:rPr>
              <a:t>acc</a:t>
            </a:r>
            <a:r>
              <a:rPr lang="en-US" b="1" dirty="0">
                <a:solidFill>
                  <a:srgbClr val="7030A0"/>
                </a:solidFill>
                <a:latin typeface="Courier New" panose="02070309020205020404" pitchFamily="49" charset="0"/>
                <a:cs typeface="Courier New" panose="02070309020205020404" pitchFamily="49" charset="0"/>
              </a:rPr>
              <a:t> data copy(A</a:t>
            </a:r>
            <a:r>
              <a:rPr lang="en-US" b="1" dirty="0" smtClean="0">
                <a:solidFill>
                  <a:srgbClr val="7030A0"/>
                </a:solidFill>
                <a:latin typeface="Courier New" panose="02070309020205020404" pitchFamily="49" charset="0"/>
                <a:cs typeface="Courier New" panose="02070309020205020404" pitchFamily="49" charset="0"/>
              </a:rPr>
              <a:t>), create(Anew</a:t>
            </a:r>
            <a:r>
              <a:rPr lang="en-US" b="1" dirty="0">
                <a:solidFill>
                  <a:srgbClr val="7030A0"/>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endParaRPr lang="en-US" dirty="0" smtClean="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b="1" dirty="0" smtClean="0">
                <a:solidFill>
                  <a:srgbClr val="7030A0"/>
                </a:solidFill>
                <a:latin typeface="Courier New" panose="02070309020205020404" pitchFamily="49" charset="0"/>
                <a:cs typeface="Courier New" panose="02070309020205020404" pitchFamily="49" charset="0"/>
              </a:rPr>
              <a:t>#</a:t>
            </a:r>
            <a:r>
              <a:rPr lang="en-US" b="1" dirty="0">
                <a:solidFill>
                  <a:srgbClr val="7030A0"/>
                </a:solidFill>
                <a:latin typeface="Courier New" panose="02070309020205020404" pitchFamily="49" charset="0"/>
                <a:cs typeface="Courier New" panose="02070309020205020404" pitchFamily="49" charset="0"/>
              </a:rPr>
              <a:t>pragma </a:t>
            </a:r>
            <a:r>
              <a:rPr lang="en-US" b="1" dirty="0" err="1">
                <a:solidFill>
                  <a:srgbClr val="7030A0"/>
                </a:solidFill>
                <a:latin typeface="Courier New" panose="02070309020205020404" pitchFamily="49" charset="0"/>
                <a:cs typeface="Courier New" panose="02070309020205020404" pitchFamily="49" charset="0"/>
              </a:rPr>
              <a:t>acc</a:t>
            </a:r>
            <a:r>
              <a:rPr lang="en-US" b="1" dirty="0">
                <a:solidFill>
                  <a:srgbClr val="7030A0"/>
                </a:solidFill>
                <a:latin typeface="Courier New" panose="02070309020205020404" pitchFamily="49" charset="0"/>
                <a:cs typeface="Courier New" panose="02070309020205020404" pitchFamily="49" charset="0"/>
              </a:rPr>
              <a:t> kernels </a:t>
            </a:r>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r>
              <a:rPr lang="en-US" b="1" dirty="0">
                <a:solidFill>
                  <a:srgbClr val="2E75B5"/>
                </a:solidFill>
                <a:latin typeface="Courier New" panose="02070309020205020404" pitchFamily="49" charset="0"/>
                <a:cs typeface="Courier New" panose="02070309020205020404" pitchFamily="49" charset="0"/>
              </a:rPr>
              <a:t>for</a:t>
            </a:r>
            <a:r>
              <a:rPr lang="en-US" dirty="0">
                <a:latin typeface="Courier New" panose="02070309020205020404" pitchFamily="49" charset="0"/>
                <a:cs typeface="Courier New" panose="02070309020205020404" pitchFamily="49" charset="0"/>
              </a:rPr>
              <a:t>(</a:t>
            </a:r>
            <a:r>
              <a:rPr lang="en-US" dirty="0" err="1">
                <a:solidFill>
                  <a:srgbClr val="2E75B5"/>
                </a:solidFill>
                <a:latin typeface="Courier New" panose="02070309020205020404" pitchFamily="49" charset="0"/>
                <a:cs typeface="Courier New" panose="02070309020205020404" pitchFamily="49" charset="0"/>
              </a:rPr>
              <a:t>int</a:t>
            </a:r>
            <a:r>
              <a:rPr lang="en-US" dirty="0">
                <a:solidFill>
                  <a:srgbClr val="2E75B5"/>
                </a:solidFill>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0;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&lt; 1 000 000;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endParaRPr lang="fr-FR" dirty="0">
              <a:latin typeface="Courier New" panose="02070309020205020404" pitchFamily="49" charset="0"/>
              <a:cs typeface="Courier New" panose="02070309020205020404" pitchFamily="49" charset="0"/>
            </a:endParaRPr>
          </a:p>
        </p:txBody>
      </p:sp>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a:solidFill>
                  <a:srgbClr val="FF3300"/>
                </a:solidFill>
              </a:rPr>
              <a:t>Specifications</a:t>
            </a:r>
            <a:endParaRPr lang="fr-FR" sz="4000" b="1" dirty="0">
              <a:solidFill>
                <a:srgbClr val="FF3300"/>
              </a:solidFill>
            </a:endParaRPr>
          </a:p>
        </p:txBody>
      </p:sp>
      <p:sp>
        <p:nvSpPr>
          <p:cNvPr id="6" name="Slide Number Placeholder 5"/>
          <p:cNvSpPr>
            <a:spLocks noGrp="1"/>
          </p:cNvSpPr>
          <p:nvPr>
            <p:ph type="sldNum" sz="quarter" idx="12"/>
          </p:nvPr>
        </p:nvSpPr>
        <p:spPr/>
        <p:txBody>
          <a:bodyPr/>
          <a:lstStyle/>
          <a:p>
            <a:fld id="{789A2A0C-D44F-4523-8D1A-D12B62504EB2}" type="slidenum">
              <a:rPr lang="fr-FR" smtClean="0"/>
              <a:t>43</a:t>
            </a:fld>
            <a:endParaRPr lang="fr-FR"/>
          </a:p>
        </p:txBody>
      </p:sp>
    </p:spTree>
    <p:extLst>
      <p:ext uri="{BB962C8B-B14F-4D97-AF65-F5344CB8AC3E}">
        <p14:creationId xmlns:p14="http://schemas.microsoft.com/office/powerpoint/2010/main" val="472477575"/>
      </p:ext>
    </p:extLst>
  </p:cSld>
  <p:clrMapOvr>
    <a:masterClrMapping/>
  </p:clrMapOvr>
  <p:transition spd="slow">
    <p:push/>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5400" b="1" dirty="0"/>
              <a:t>Contents</a:t>
            </a:r>
            <a:endParaRPr lang="fr-FR" sz="4400" b="1" dirty="0"/>
          </a:p>
        </p:txBody>
      </p:sp>
      <p:sp>
        <p:nvSpPr>
          <p:cNvPr id="3" name="Espace réservé du contenu 2"/>
          <p:cNvSpPr>
            <a:spLocks noGrp="1"/>
          </p:cNvSpPr>
          <p:nvPr>
            <p:ph idx="1"/>
          </p:nvPr>
        </p:nvSpPr>
        <p:spPr/>
        <p:txBody>
          <a:bodyPr/>
          <a:lstStyle/>
          <a:p>
            <a:pPr marL="0" indent="0">
              <a:buNone/>
            </a:pPr>
            <a:r>
              <a:rPr lang="fr-FR" dirty="0"/>
              <a:t> Introduction</a:t>
            </a:r>
          </a:p>
          <a:p>
            <a:pPr marL="514350" indent="-514350">
              <a:buFont typeface="+mj-lt"/>
              <a:buAutoNum type="arabicPeriod"/>
            </a:pPr>
            <a:r>
              <a:rPr lang="fr-FR" dirty="0" err="1"/>
              <a:t>Arimaa</a:t>
            </a:r>
            <a:r>
              <a:rPr lang="fr-FR" dirty="0"/>
              <a:t> </a:t>
            </a:r>
            <a:r>
              <a:rPr lang="fr-FR" dirty="0" err="1"/>
              <a:t>presentation</a:t>
            </a:r>
            <a:endParaRPr lang="fr-FR" dirty="0"/>
          </a:p>
          <a:p>
            <a:pPr marL="514350" indent="-514350">
              <a:buFont typeface="+mj-lt"/>
              <a:buAutoNum type="arabicPeriod"/>
            </a:pPr>
            <a:r>
              <a:rPr lang="fr-FR" dirty="0"/>
              <a:t>MCTS </a:t>
            </a:r>
            <a:r>
              <a:rPr lang="fr-FR" dirty="0" err="1"/>
              <a:t>algorithm</a:t>
            </a:r>
            <a:endParaRPr lang="fr-FR" dirty="0"/>
          </a:p>
          <a:p>
            <a:pPr marL="514350" indent="-514350">
              <a:buFont typeface="+mj-lt"/>
              <a:buAutoNum type="arabicPeriod"/>
            </a:pPr>
            <a:r>
              <a:rPr lang="en-US" dirty="0"/>
              <a:t>Parallelization methods</a:t>
            </a:r>
            <a:endParaRPr lang="fr-FR" dirty="0"/>
          </a:p>
          <a:p>
            <a:pPr marL="514350" indent="-514350">
              <a:buFont typeface="+mj-lt"/>
              <a:buAutoNum type="arabicPeriod"/>
            </a:pPr>
            <a:r>
              <a:rPr lang="en-US" dirty="0"/>
              <a:t>General architecture</a:t>
            </a:r>
          </a:p>
          <a:p>
            <a:pPr marL="514350" indent="-514350">
              <a:buFont typeface="+mj-lt"/>
              <a:buAutoNum type="arabicPeriod"/>
            </a:pPr>
            <a:r>
              <a:rPr lang="fr-FR" dirty="0" err="1" smtClean="0">
                <a:solidFill>
                  <a:schemeClr val="bg1"/>
                </a:solidFill>
              </a:rPr>
              <a:t>Specifications</a:t>
            </a:r>
            <a:endParaRPr lang="fr-FR" dirty="0" smtClean="0">
              <a:solidFill>
                <a:schemeClr val="bg1"/>
              </a:solidFill>
            </a:endParaRPr>
          </a:p>
          <a:p>
            <a:pPr marL="514350" indent="-514350">
              <a:buFont typeface="+mj-lt"/>
              <a:buAutoNum type="arabicPeriod"/>
            </a:pPr>
            <a:r>
              <a:rPr lang="en-US" b="1" dirty="0">
                <a:solidFill>
                  <a:srgbClr val="FF0000"/>
                </a:solidFill>
              </a:rPr>
              <a:t>Development </a:t>
            </a:r>
            <a:r>
              <a:rPr lang="en-US" b="1" dirty="0" smtClean="0">
                <a:solidFill>
                  <a:srgbClr val="FF0000"/>
                </a:solidFill>
              </a:rPr>
              <a:t>Methodologies</a:t>
            </a:r>
            <a:endParaRPr lang="fr-FR" b="1" dirty="0">
              <a:solidFill>
                <a:srgbClr val="FF3300"/>
              </a:solidFill>
            </a:endParaRPr>
          </a:p>
          <a:p>
            <a:pPr marL="0" indent="0">
              <a:buNone/>
            </a:pPr>
            <a:r>
              <a:rPr lang="fr-FR" dirty="0">
                <a:solidFill>
                  <a:srgbClr val="000000"/>
                </a:solidFill>
                <a:latin typeface="Calibri"/>
              </a:rPr>
              <a:t>Conclusion</a:t>
            </a:r>
          </a:p>
        </p:txBody>
      </p:sp>
      <p:pic>
        <p:nvPicPr>
          <p:cNvPr id="4" name="Image 3" descr="Arimaa.jpg"/>
          <p:cNvPicPr>
            <a:picLocks noChangeAspect="1"/>
          </p:cNvPicPr>
          <p:nvPr/>
        </p:nvPicPr>
        <p:blipFill>
          <a:blip r:embed="rId3"/>
          <a:stretch>
            <a:fillRect/>
          </a:stretch>
        </p:blipFill>
        <p:spPr>
          <a:xfrm>
            <a:off x="7002179" y="2027493"/>
            <a:ext cx="3822724" cy="3307473"/>
          </a:xfrm>
          <a:prstGeom prst="rect">
            <a:avLst/>
          </a:prstGeom>
        </p:spPr>
      </p:pic>
      <p:sp>
        <p:nvSpPr>
          <p:cNvPr id="5" name="Slide Number Placeholder 4"/>
          <p:cNvSpPr>
            <a:spLocks noGrp="1"/>
          </p:cNvSpPr>
          <p:nvPr>
            <p:ph type="sldNum" sz="quarter" idx="12"/>
          </p:nvPr>
        </p:nvSpPr>
        <p:spPr/>
        <p:txBody>
          <a:bodyPr/>
          <a:lstStyle/>
          <a:p>
            <a:fld id="{789A2A0C-D44F-4523-8D1A-D12B62504EB2}" type="slidenum">
              <a:rPr lang="fr-FR" smtClean="0"/>
              <a:t>44</a:t>
            </a:fld>
            <a:endParaRPr lang="fr-FR"/>
          </a:p>
        </p:txBody>
      </p:sp>
      <p:pic>
        <p:nvPicPr>
          <p:cNvPr id="6" name="Image 3" descr="Arimaa.jpg"/>
          <p:cNvPicPr>
            <a:picLocks noChangeAspect="1"/>
          </p:cNvPicPr>
          <p:nvPr/>
        </p:nvPicPr>
        <p:blipFill>
          <a:blip r:embed="rId3"/>
          <a:stretch>
            <a:fillRect/>
          </a:stretch>
        </p:blipFill>
        <p:spPr>
          <a:xfrm>
            <a:off x="6186115" y="2027492"/>
            <a:ext cx="4638788" cy="4013543"/>
          </a:xfrm>
          <a:prstGeom prst="rect">
            <a:avLst/>
          </a:prstGeom>
        </p:spPr>
      </p:pic>
    </p:spTree>
    <p:extLst>
      <p:ext uri="{BB962C8B-B14F-4D97-AF65-F5344CB8AC3E}">
        <p14:creationId xmlns:p14="http://schemas.microsoft.com/office/powerpoint/2010/main" val="258856196"/>
      </p:ext>
    </p:extLst>
  </p:cSld>
  <p:clrMapOvr>
    <a:masterClrMapping/>
  </p:clrMapOvr>
  <p:transition spd="slow">
    <p:push dir="u"/>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7225" y="901558"/>
            <a:ext cx="10515600" cy="916885"/>
          </a:xfrm>
        </p:spPr>
        <p:txBody>
          <a:bodyPr>
            <a:normAutofit fontScale="90000"/>
          </a:bodyPr>
          <a:lstStyle/>
          <a:p>
            <a:pPr marL="0" indent="0">
              <a:lnSpc>
                <a:spcPct val="150000"/>
              </a:lnSpc>
            </a:pPr>
            <a:r>
              <a:rPr lang="en-US" dirty="0">
                <a:solidFill>
                  <a:srgbClr val="FF3300"/>
                </a:solidFill>
              </a:rPr>
              <a:t>Agile Methodology:</a:t>
            </a:r>
            <a:endParaRPr lang="en-US" dirty="0">
              <a:latin typeface="Calibri" charset="0"/>
            </a:endParaRPr>
          </a:p>
        </p:txBody>
      </p:sp>
      <p:sp>
        <p:nvSpPr>
          <p:cNvPr id="3" name="Content Placeholder 2"/>
          <p:cNvSpPr>
            <a:spLocks noGrp="1"/>
          </p:cNvSpPr>
          <p:nvPr>
            <p:ph idx="1"/>
          </p:nvPr>
        </p:nvSpPr>
        <p:spPr>
          <a:xfrm>
            <a:off x="689295" y="3186097"/>
            <a:ext cx="5188791" cy="1870932"/>
          </a:xfrm>
        </p:spPr>
        <p:txBody>
          <a:bodyPr>
            <a:normAutofit/>
          </a:bodyPr>
          <a:lstStyle/>
          <a:p>
            <a:r>
              <a:rPr lang="en-US" sz="2400" dirty="0" smtClean="0"/>
              <a:t>Iterative </a:t>
            </a:r>
            <a:r>
              <a:rPr lang="en-US" sz="2400" dirty="0"/>
              <a:t>software development </a:t>
            </a:r>
            <a:r>
              <a:rPr lang="en-US" sz="2400" dirty="0" smtClean="0"/>
              <a:t/>
            </a:r>
            <a:br>
              <a:rPr lang="en-US" sz="2400" dirty="0" smtClean="0"/>
            </a:br>
            <a:r>
              <a:rPr lang="en-US" sz="2400" dirty="0" smtClean="0"/>
              <a:t>methodology </a:t>
            </a:r>
            <a:r>
              <a:rPr lang="en-US" sz="2400" dirty="0"/>
              <a:t>for building and </a:t>
            </a:r>
            <a:r>
              <a:rPr lang="en-US" sz="2400" dirty="0" smtClean="0"/>
              <a:t>testing </a:t>
            </a:r>
            <a:r>
              <a:rPr lang="en-US" sz="2400" dirty="0"/>
              <a:t>the software incrementally.</a:t>
            </a:r>
          </a:p>
          <a:p>
            <a:pPr marL="45720" indent="0" algn="just">
              <a:lnSpc>
                <a:spcPct val="150000"/>
              </a:lnSpc>
              <a:buNone/>
            </a:pPr>
            <a:endParaRPr lang="en-US" dirty="0"/>
          </a:p>
        </p:txBody>
      </p:sp>
      <p:pic>
        <p:nvPicPr>
          <p:cNvPr id="4" name="Picture 3" descr="KdKKT.png"/>
          <p:cNvPicPr>
            <a:picLocks noChangeAspect="1"/>
          </p:cNvPicPr>
          <p:nvPr/>
        </p:nvPicPr>
        <p:blipFill>
          <a:blip r:embed="rId3"/>
          <a:stretch>
            <a:fillRect/>
          </a:stretch>
        </p:blipFill>
        <p:spPr>
          <a:xfrm>
            <a:off x="4786686" y="2093014"/>
            <a:ext cx="6599017" cy="4387297"/>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0000"/>
                </a:solidFill>
              </a:rPr>
              <a:t>Development Methodologies</a:t>
            </a:r>
            <a:endParaRPr lang="fr-FR" sz="4000" b="1" dirty="0">
              <a:solidFill>
                <a:srgbClr val="FF0000"/>
              </a:solidFill>
            </a:endParaRPr>
          </a:p>
        </p:txBody>
      </p:sp>
      <p:sp>
        <p:nvSpPr>
          <p:cNvPr id="5" name="Slide Number Placeholder 4"/>
          <p:cNvSpPr>
            <a:spLocks noGrp="1"/>
          </p:cNvSpPr>
          <p:nvPr>
            <p:ph type="sldNum" sz="quarter" idx="12"/>
          </p:nvPr>
        </p:nvSpPr>
        <p:spPr/>
        <p:txBody>
          <a:bodyPr/>
          <a:lstStyle/>
          <a:p>
            <a:fld id="{789A2A0C-D44F-4523-8D1A-D12B62504EB2}" type="slidenum">
              <a:rPr lang="fr-FR" smtClean="0"/>
              <a:t>45</a:t>
            </a:fld>
            <a:endParaRPr lang="fr-FR"/>
          </a:p>
        </p:txBody>
      </p:sp>
    </p:spTree>
    <p:extLst>
      <p:ext uri="{BB962C8B-B14F-4D97-AF65-F5344CB8AC3E}">
        <p14:creationId xmlns:p14="http://schemas.microsoft.com/office/powerpoint/2010/main" val="2602966379"/>
      </p:ext>
    </p:extLst>
  </p:cSld>
  <p:clrMapOvr>
    <a:masterClrMapping/>
  </p:clrMapOvr>
  <p:transition spd="slow">
    <p:push/>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3129" y="842204"/>
            <a:ext cx="10515600" cy="960036"/>
          </a:xfrm>
        </p:spPr>
        <p:txBody>
          <a:bodyPr>
            <a:normAutofit/>
          </a:bodyPr>
          <a:lstStyle/>
          <a:p>
            <a:r>
              <a:rPr lang="en-US" sz="3600" dirty="0"/>
              <a:t>Key </a:t>
            </a:r>
            <a:r>
              <a:rPr lang="en-US" sz="3600" dirty="0" smtClean="0"/>
              <a:t>Areas :</a:t>
            </a:r>
            <a:endParaRPr lang="en-US" sz="3600" dirty="0"/>
          </a:p>
        </p:txBody>
      </p:sp>
      <p:sp>
        <p:nvSpPr>
          <p:cNvPr id="3" name="Content Placeholder 2"/>
          <p:cNvSpPr>
            <a:spLocks noGrp="1"/>
          </p:cNvSpPr>
          <p:nvPr>
            <p:ph idx="1"/>
          </p:nvPr>
        </p:nvSpPr>
        <p:spPr>
          <a:xfrm>
            <a:off x="870006" y="2242334"/>
            <a:ext cx="3845341" cy="3164554"/>
          </a:xfrm>
        </p:spPr>
        <p:txBody>
          <a:bodyPr>
            <a:normAutofit/>
          </a:bodyPr>
          <a:lstStyle/>
          <a:p>
            <a:endParaRPr lang="en-US" dirty="0" smtClean="0">
              <a:latin typeface="Calibri" charset="0"/>
            </a:endParaRPr>
          </a:p>
          <a:p>
            <a:endParaRPr lang="en-US" dirty="0">
              <a:latin typeface="Calibri" charset="0"/>
            </a:endParaRPr>
          </a:p>
          <a:p>
            <a:r>
              <a:rPr lang="en-US" dirty="0" smtClean="0">
                <a:latin typeface="Calibri" charset="0"/>
              </a:rPr>
              <a:t>Regular </a:t>
            </a:r>
            <a:r>
              <a:rPr lang="en-US" dirty="0">
                <a:latin typeface="Calibri" charset="0"/>
              </a:rPr>
              <a:t>meetings </a:t>
            </a:r>
          </a:p>
          <a:p>
            <a:r>
              <a:rPr lang="en-US" dirty="0">
                <a:latin typeface="Calibri" charset="0"/>
              </a:rPr>
              <a:t>"To Do" list </a:t>
            </a:r>
          </a:p>
          <a:p>
            <a:r>
              <a:rPr lang="en-US" dirty="0">
                <a:latin typeface="Calibri" charset="0"/>
              </a:rPr>
              <a:t>Estimation of time and resources </a:t>
            </a:r>
          </a:p>
          <a:p>
            <a:pPr marL="0" indent="0">
              <a:buNone/>
            </a:pPr>
            <a:endParaRPr lang="en-US" dirty="0">
              <a:latin typeface="Calibri" charset="0"/>
            </a:endParaRPr>
          </a:p>
          <a:p>
            <a:endParaRPr lang="en-US" dirty="0"/>
          </a:p>
        </p:txBody>
      </p:sp>
      <p:sp>
        <p:nvSpPr>
          <p:cNvPr id="4"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0000"/>
                </a:solidFill>
              </a:rPr>
              <a:t>Development Methodologies</a:t>
            </a:r>
            <a:endParaRPr lang="fr-FR" sz="4000" b="1" dirty="0">
              <a:solidFill>
                <a:srgbClr val="FF0000"/>
              </a:solidFill>
            </a:endParaRPr>
          </a:p>
        </p:txBody>
      </p:sp>
      <p:sp>
        <p:nvSpPr>
          <p:cNvPr id="5" name="Slide Number Placeholder 4"/>
          <p:cNvSpPr>
            <a:spLocks noGrp="1"/>
          </p:cNvSpPr>
          <p:nvPr>
            <p:ph type="sldNum" sz="quarter" idx="12"/>
          </p:nvPr>
        </p:nvSpPr>
        <p:spPr/>
        <p:txBody>
          <a:bodyPr/>
          <a:lstStyle/>
          <a:p>
            <a:fld id="{789A2A0C-D44F-4523-8D1A-D12B62504EB2}" type="slidenum">
              <a:rPr lang="fr-FR" smtClean="0"/>
              <a:t>46</a:t>
            </a:fld>
            <a:endParaRPr lang="fr-F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764" y="1216877"/>
            <a:ext cx="7370635" cy="5394959"/>
          </a:xfrm>
          <a:prstGeom prst="rect">
            <a:avLst/>
          </a:prstGeom>
        </p:spPr>
      </p:pic>
    </p:spTree>
    <p:extLst>
      <p:ext uri="{BB962C8B-B14F-4D97-AF65-F5344CB8AC3E}">
        <p14:creationId xmlns:p14="http://schemas.microsoft.com/office/powerpoint/2010/main" val="2969174422"/>
      </p:ext>
    </p:extLst>
  </p:cSld>
  <p:clrMapOvr>
    <a:masterClrMapping/>
  </p:clrMapOvr>
  <p:transition spd="slow">
    <p:push/>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1683" y="728156"/>
            <a:ext cx="10515600" cy="977442"/>
          </a:xfrm>
        </p:spPr>
        <p:txBody>
          <a:bodyPr>
            <a:normAutofit/>
          </a:bodyPr>
          <a:lstStyle/>
          <a:p>
            <a:r>
              <a:rPr lang="en-US" sz="3600" dirty="0">
                <a:cs typeface="Times New Roman" charset="0"/>
              </a:rPr>
              <a:t>Planning Poker Estimation Technique</a:t>
            </a:r>
            <a:r>
              <a:rPr lang="en-US" sz="3600" dirty="0">
                <a:cs typeface="Times New Roman"/>
              </a:rPr>
              <a:t> </a:t>
            </a:r>
          </a:p>
        </p:txBody>
      </p:sp>
      <p:sp>
        <p:nvSpPr>
          <p:cNvPr id="3" name="Content Placeholder 2"/>
          <p:cNvSpPr>
            <a:spLocks noGrp="1"/>
          </p:cNvSpPr>
          <p:nvPr>
            <p:ph idx="1"/>
          </p:nvPr>
        </p:nvSpPr>
        <p:spPr>
          <a:xfrm>
            <a:off x="725436" y="1929683"/>
            <a:ext cx="10515600" cy="5082329"/>
          </a:xfrm>
        </p:spPr>
        <p:txBody>
          <a:bodyPr/>
          <a:lstStyle/>
          <a:p>
            <a:pPr marL="0" indent="0">
              <a:buNone/>
            </a:pPr>
            <a:r>
              <a:rPr lang="en-US" dirty="0">
                <a:solidFill>
                  <a:srgbClr val="1F3864"/>
                </a:solidFill>
              </a:rPr>
              <a:t> Method for workloads</a:t>
            </a:r>
          </a:p>
          <a:p>
            <a:pPr marL="0" indent="0">
              <a:buNone/>
            </a:pPr>
            <a:r>
              <a:rPr lang="en-US" b="1" dirty="0"/>
              <a:t> The method</a:t>
            </a:r>
            <a:r>
              <a:rPr lang="en-US" dirty="0"/>
              <a:t>:  </a:t>
            </a:r>
          </a:p>
          <a:p>
            <a:r>
              <a:rPr lang="en-US" dirty="0"/>
              <a:t>Guess workloads individually  </a:t>
            </a:r>
          </a:p>
          <a:p>
            <a:r>
              <a:rPr lang="en-US" dirty="0"/>
              <a:t>No influence on the others </a:t>
            </a:r>
          </a:p>
          <a:p>
            <a:pPr marL="0" indent="0">
              <a:buNone/>
            </a:pPr>
            <a:r>
              <a:rPr lang="en-US" dirty="0"/>
              <a:t> </a:t>
            </a:r>
          </a:p>
          <a:p>
            <a:pPr marL="0" indent="0">
              <a:buNone/>
            </a:pPr>
            <a:r>
              <a:rPr lang="en-US" dirty="0"/>
              <a:t> </a:t>
            </a:r>
            <a:r>
              <a:rPr lang="en-US" b="1" dirty="0"/>
              <a:t>The treatment of solutions:</a:t>
            </a:r>
            <a:r>
              <a:rPr lang="en-US" dirty="0"/>
              <a:t> </a:t>
            </a:r>
          </a:p>
          <a:p>
            <a:r>
              <a:rPr lang="en-US" dirty="0"/>
              <a:t>Eliminate singular guesses </a:t>
            </a:r>
          </a:p>
          <a:p>
            <a:r>
              <a:rPr lang="en-US" dirty="0"/>
              <a:t>Discuss together what will be the workload then </a:t>
            </a:r>
          </a:p>
          <a:p>
            <a:endParaRPr lang="en-US" dirty="0"/>
          </a:p>
        </p:txBody>
      </p:sp>
      <p:pic>
        <p:nvPicPr>
          <p:cNvPr id="5" name="Picture 4" descr="poker-wallpaper-AA-and-chips.jpg"/>
          <p:cNvPicPr>
            <a:picLocks noChangeAspect="1"/>
          </p:cNvPicPr>
          <p:nvPr/>
        </p:nvPicPr>
        <p:blipFill>
          <a:blip r:embed="rId3"/>
          <a:stretch>
            <a:fillRect/>
          </a:stretch>
        </p:blipFill>
        <p:spPr>
          <a:xfrm>
            <a:off x="7975158" y="1808740"/>
            <a:ext cx="3011436" cy="2015711"/>
          </a:xfrm>
          <a:prstGeom prst="rect">
            <a:avLst/>
          </a:prstGeom>
        </p:spPr>
      </p:pic>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0000"/>
                </a:solidFill>
              </a:rPr>
              <a:t>Development Methodologies</a:t>
            </a:r>
            <a:endParaRPr lang="fr-FR" sz="4000" b="1" dirty="0">
              <a:solidFill>
                <a:srgbClr val="FF0000"/>
              </a:solidFill>
            </a:endParaRPr>
          </a:p>
        </p:txBody>
      </p:sp>
      <p:sp>
        <p:nvSpPr>
          <p:cNvPr id="7" name="Slide Number Placeholder 6"/>
          <p:cNvSpPr>
            <a:spLocks noGrp="1"/>
          </p:cNvSpPr>
          <p:nvPr>
            <p:ph type="sldNum" sz="quarter" idx="12"/>
          </p:nvPr>
        </p:nvSpPr>
        <p:spPr/>
        <p:txBody>
          <a:bodyPr/>
          <a:lstStyle/>
          <a:p>
            <a:fld id="{789A2A0C-D44F-4523-8D1A-D12B62504EB2}" type="slidenum">
              <a:rPr lang="fr-FR" smtClean="0"/>
              <a:t>47</a:t>
            </a:fld>
            <a:endParaRPr lang="fr-FR"/>
          </a:p>
        </p:txBody>
      </p:sp>
      <p:graphicFrame>
        <p:nvGraphicFramePr>
          <p:cNvPr id="8" name="Table 7"/>
          <p:cNvGraphicFramePr>
            <a:graphicFrameLocks noGrp="1"/>
          </p:cNvGraphicFramePr>
          <p:nvPr>
            <p:extLst>
              <p:ext uri="{D42A27DB-BD31-4B8C-83A1-F6EECF244321}">
                <p14:modId xmlns:p14="http://schemas.microsoft.com/office/powerpoint/2010/main" val="3557856121"/>
              </p:ext>
            </p:extLst>
          </p:nvPr>
        </p:nvGraphicFramePr>
        <p:xfrm>
          <a:off x="531976" y="5295568"/>
          <a:ext cx="11061032" cy="911839"/>
        </p:xfrm>
        <a:graphic>
          <a:graphicData uri="http://schemas.openxmlformats.org/drawingml/2006/table">
            <a:tbl>
              <a:tblPr firstRow="1" bandRow="1">
                <a:tableStyleId>{72833802-FEF1-4C79-8D5D-14CF1EAF98D9}</a:tableStyleId>
              </a:tblPr>
              <a:tblGrid>
                <a:gridCol w="2664448"/>
                <a:gridCol w="1025719"/>
                <a:gridCol w="914400"/>
                <a:gridCol w="925949"/>
                <a:gridCol w="1382629"/>
                <a:gridCol w="1382629"/>
                <a:gridCol w="769474"/>
                <a:gridCol w="1995784"/>
              </a:tblGrid>
              <a:tr h="421420">
                <a:tc>
                  <a:txBody>
                    <a:bodyPr/>
                    <a:lstStyle/>
                    <a:p>
                      <a:pPr algn="ctr"/>
                      <a:endParaRPr lang="en-US" sz="1800" dirty="0" smtClean="0"/>
                    </a:p>
                  </a:txBody>
                  <a:tcPr>
                    <a:solidFill>
                      <a:schemeClr val="accent2">
                        <a:alpha val="27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800" dirty="0" smtClean="0">
                          <a:solidFill>
                            <a:srgbClr val="000000"/>
                          </a:solidFill>
                          <a:latin typeface="Calibri" charset="0"/>
                        </a:rPr>
                        <a:t>Gabriel</a:t>
                      </a:r>
                    </a:p>
                  </a:txBody>
                  <a:tcPr>
                    <a:solidFill>
                      <a:schemeClr val="accent2">
                        <a:alpha val="27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800" dirty="0" err="1" smtClean="0">
                          <a:solidFill>
                            <a:srgbClr val="000000"/>
                          </a:solidFill>
                          <a:latin typeface="Calibri" charset="0"/>
                        </a:rPr>
                        <a:t>Prateek</a:t>
                      </a:r>
                      <a:endParaRPr lang="fr-FR" sz="1800" dirty="0" smtClean="0">
                        <a:solidFill>
                          <a:srgbClr val="000000"/>
                        </a:solidFill>
                        <a:latin typeface="Calibri" charset="0"/>
                      </a:endParaRPr>
                    </a:p>
                  </a:txBody>
                  <a:tcPr>
                    <a:solidFill>
                      <a:schemeClr val="accent2">
                        <a:alpha val="27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800" dirty="0" err="1" smtClean="0">
                          <a:solidFill>
                            <a:srgbClr val="000000"/>
                          </a:solidFill>
                          <a:latin typeface="Calibri" charset="0"/>
                        </a:rPr>
                        <a:t>Mikaïl</a:t>
                      </a:r>
                      <a:endParaRPr lang="fr-FR" sz="1800" dirty="0" smtClean="0">
                        <a:solidFill>
                          <a:srgbClr val="000000"/>
                        </a:solidFill>
                        <a:latin typeface="Calibri" charset="0"/>
                      </a:endParaRPr>
                    </a:p>
                  </a:txBody>
                  <a:tcPr>
                    <a:solidFill>
                      <a:schemeClr val="accent2">
                        <a:alpha val="27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t>Baptiste</a:t>
                      </a:r>
                      <a:endParaRPr lang="fr-FR" sz="1800" dirty="0" smtClean="0">
                        <a:solidFill>
                          <a:srgbClr val="000000"/>
                        </a:solidFill>
                        <a:latin typeface="Calibri" charset="0"/>
                      </a:endParaRPr>
                    </a:p>
                  </a:txBody>
                  <a:tcPr>
                    <a:solidFill>
                      <a:schemeClr val="accent2">
                        <a:alpha val="27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err="1" smtClean="0"/>
                        <a:t>Beno</a:t>
                      </a:r>
                      <a:r>
                        <a:rPr lang="fr-FR" sz="1800" dirty="0" smtClean="0"/>
                        <a:t>î</a:t>
                      </a:r>
                      <a:r>
                        <a:rPr lang="en-US" sz="1800" dirty="0" smtClean="0"/>
                        <a:t>t</a:t>
                      </a:r>
                      <a:endParaRPr lang="en-US" sz="1800" dirty="0" smtClean="0">
                        <a:latin typeface="Calibri" charset="0"/>
                      </a:endParaRPr>
                    </a:p>
                  </a:txBody>
                  <a:tcPr>
                    <a:solidFill>
                      <a:schemeClr val="accent2">
                        <a:alpha val="27000"/>
                      </a:schemeClr>
                    </a:solidFill>
                  </a:tcPr>
                </a:tc>
                <a:tc>
                  <a:txBody>
                    <a:bodyPr/>
                    <a:lstStyle/>
                    <a:p>
                      <a:pPr algn="ctr"/>
                      <a:r>
                        <a:rPr lang="en-US" sz="1800" dirty="0" smtClean="0">
                          <a:latin typeface="Calibri" charset="0"/>
                        </a:rPr>
                        <a:t>Dan</a:t>
                      </a:r>
                    </a:p>
                  </a:txBody>
                  <a:tcPr>
                    <a:solidFill>
                      <a:schemeClr val="accent2">
                        <a:alpha val="27000"/>
                      </a:schemeClr>
                    </a:solidFill>
                  </a:tcPr>
                </a:tc>
                <a:tc>
                  <a:txBody>
                    <a:bodyPr/>
                    <a:lstStyle/>
                    <a:p>
                      <a:pPr algn="ctr"/>
                      <a:r>
                        <a:rPr lang="en-US" sz="1800" dirty="0" smtClean="0"/>
                        <a:t>Final Workload</a:t>
                      </a:r>
                      <a:endParaRPr lang="en-US" sz="1800" dirty="0" smtClean="0">
                        <a:latin typeface="Calibri" charset="0"/>
                      </a:endParaRPr>
                    </a:p>
                  </a:txBody>
                  <a:tcPr>
                    <a:solidFill>
                      <a:schemeClr val="accent2">
                        <a:alpha val="27000"/>
                      </a:schemeClr>
                    </a:solidFill>
                  </a:tcPr>
                </a:tc>
              </a:tr>
              <a:tr h="490419">
                <a:tc>
                  <a:txBody>
                    <a:bodyPr/>
                    <a:lstStyle/>
                    <a:p>
                      <a:pPr algn="ctr"/>
                      <a:r>
                        <a:rPr lang="en-US" dirty="0" smtClean="0"/>
                        <a:t>MCTS general</a:t>
                      </a:r>
                      <a:r>
                        <a:rPr lang="en-US" baseline="0" dirty="0" smtClean="0"/>
                        <a:t> algorithm</a:t>
                      </a:r>
                      <a:endParaRPr lang="en-US" dirty="0"/>
                    </a:p>
                  </a:txBody>
                  <a:tcPr/>
                </a:tc>
                <a:tc>
                  <a:txBody>
                    <a:bodyPr/>
                    <a:lstStyle/>
                    <a:p>
                      <a:pPr algn="ctr"/>
                      <a:r>
                        <a:rPr lang="en-US" dirty="0" smtClean="0"/>
                        <a:t>7,5</a:t>
                      </a:r>
                      <a:endParaRPr lang="en-US" dirty="0"/>
                    </a:p>
                  </a:txBody>
                  <a:tcPr/>
                </a:tc>
                <a:tc>
                  <a:txBody>
                    <a:bodyPr/>
                    <a:lstStyle/>
                    <a:p>
                      <a:pPr algn="ctr"/>
                      <a:r>
                        <a:rPr lang="en-US" dirty="0" smtClean="0"/>
                        <a:t>50</a:t>
                      </a:r>
                      <a:endParaRPr lang="en-US" dirty="0"/>
                    </a:p>
                  </a:txBody>
                  <a:tcPr/>
                </a:tc>
                <a:tc>
                  <a:txBody>
                    <a:bodyPr/>
                    <a:lstStyle/>
                    <a:p>
                      <a:pPr algn="ctr"/>
                      <a:r>
                        <a:rPr lang="en-US" dirty="0" smtClean="0"/>
                        <a:t>5</a:t>
                      </a:r>
                      <a:endParaRPr lang="en-US" dirty="0"/>
                    </a:p>
                  </a:txBody>
                  <a:tcPr/>
                </a:tc>
                <a:tc>
                  <a:txBody>
                    <a:bodyPr/>
                    <a:lstStyle/>
                    <a:p>
                      <a:pPr algn="ctr"/>
                      <a:r>
                        <a:rPr lang="en-US" dirty="0" smtClean="0"/>
                        <a:t>25</a:t>
                      </a:r>
                      <a:endParaRPr lang="en-US" dirty="0"/>
                    </a:p>
                  </a:txBody>
                  <a:tcPr/>
                </a:tc>
                <a:tc>
                  <a:txBody>
                    <a:bodyPr/>
                    <a:lstStyle/>
                    <a:p>
                      <a:pPr algn="ctr"/>
                      <a:r>
                        <a:rPr lang="en-US" dirty="0" smtClean="0"/>
                        <a:t>30</a:t>
                      </a:r>
                      <a:endParaRPr lang="en-US" dirty="0"/>
                    </a:p>
                  </a:txBody>
                  <a:tcPr/>
                </a:tc>
                <a:tc>
                  <a:txBody>
                    <a:bodyPr/>
                    <a:lstStyle/>
                    <a:p>
                      <a:pPr algn="ctr"/>
                      <a:r>
                        <a:rPr lang="en-US" dirty="0" smtClean="0"/>
                        <a:t>3</a:t>
                      </a:r>
                      <a:endParaRPr lang="en-US" dirty="0"/>
                    </a:p>
                  </a:txBody>
                  <a:tcPr/>
                </a:tc>
                <a:tc>
                  <a:txBody>
                    <a:bodyPr/>
                    <a:lstStyle/>
                    <a:p>
                      <a:pPr algn="ctr"/>
                      <a:r>
                        <a:rPr lang="en-US" dirty="0" smtClean="0"/>
                        <a:t>25</a:t>
                      </a:r>
                      <a:endParaRPr lang="en-US" dirty="0"/>
                    </a:p>
                  </a:txBody>
                  <a:tcPr/>
                </a:tc>
              </a:tr>
            </a:tbl>
          </a:graphicData>
        </a:graphic>
      </p:graphicFrame>
    </p:spTree>
    <p:extLst>
      <p:ext uri="{BB962C8B-B14F-4D97-AF65-F5344CB8AC3E}">
        <p14:creationId xmlns:p14="http://schemas.microsoft.com/office/powerpoint/2010/main" val="2291492787"/>
      </p:ext>
    </p:extLst>
  </p:cSld>
  <p:clrMapOvr>
    <a:masterClrMapping/>
  </p:clrMapOvr>
  <p:transition spd="slow">
    <p:push/>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3764" y="1216877"/>
            <a:ext cx="7370635" cy="5394959"/>
          </a:xfrm>
          <a:prstGeom prst="rect">
            <a:avLst/>
          </a:prstGeom>
        </p:spPr>
      </p:pic>
      <p:sp>
        <p:nvSpPr>
          <p:cNvPr id="3" name="Content Placeholder 2"/>
          <p:cNvSpPr>
            <a:spLocks noGrp="1"/>
          </p:cNvSpPr>
          <p:nvPr>
            <p:ph idx="1"/>
          </p:nvPr>
        </p:nvSpPr>
        <p:spPr>
          <a:xfrm>
            <a:off x="1091981" y="1802240"/>
            <a:ext cx="3591783" cy="4472610"/>
          </a:xfrm>
        </p:spPr>
        <p:txBody>
          <a:bodyPr/>
          <a:lstStyle/>
          <a:p>
            <a:endParaRPr lang="en-US" dirty="0" smtClean="0">
              <a:latin typeface="Calibri" charset="0"/>
            </a:endParaRPr>
          </a:p>
          <a:p>
            <a:endParaRPr lang="en-US" dirty="0">
              <a:latin typeface="Calibri" charset="0"/>
            </a:endParaRPr>
          </a:p>
          <a:p>
            <a:endParaRPr lang="en-US" dirty="0" smtClean="0">
              <a:latin typeface="Calibri" charset="0"/>
            </a:endParaRPr>
          </a:p>
          <a:p>
            <a:r>
              <a:rPr lang="en-US" dirty="0" smtClean="0">
                <a:latin typeface="Calibri" charset="0"/>
              </a:rPr>
              <a:t>Prioritization </a:t>
            </a:r>
            <a:r>
              <a:rPr lang="en-US" dirty="0">
                <a:latin typeface="Calibri" charset="0"/>
              </a:rPr>
              <a:t>of tasks </a:t>
            </a:r>
          </a:p>
          <a:p>
            <a:r>
              <a:rPr lang="en-US" dirty="0">
                <a:latin typeface="Calibri" charset="0"/>
              </a:rPr>
              <a:t>Development using top to </a:t>
            </a:r>
            <a:r>
              <a:rPr lang="en-US" dirty="0" smtClean="0">
                <a:latin typeface="Calibri" charset="0"/>
              </a:rPr>
              <a:t>bottom </a:t>
            </a:r>
            <a:r>
              <a:rPr lang="en-US" dirty="0">
                <a:latin typeface="Calibri" charset="0"/>
              </a:rPr>
              <a:t>approach </a:t>
            </a:r>
          </a:p>
          <a:p>
            <a:r>
              <a:rPr lang="en-US" dirty="0">
                <a:latin typeface="Calibri" charset="0"/>
              </a:rPr>
              <a:t>Feedback from the end user or the team </a:t>
            </a:r>
          </a:p>
          <a:p>
            <a:r>
              <a:rPr lang="en-US" dirty="0">
                <a:latin typeface="Calibri" charset="0"/>
              </a:rPr>
              <a:t>Iterations </a:t>
            </a:r>
          </a:p>
          <a:p>
            <a:pPr marL="45720" indent="0">
              <a:buNone/>
            </a:pPr>
            <a:endParaRPr lang="en-US" dirty="0"/>
          </a:p>
        </p:txBody>
      </p:sp>
      <p:sp>
        <p:nvSpPr>
          <p:cNvPr id="4" name="Slide Number Placeholder 3"/>
          <p:cNvSpPr>
            <a:spLocks noGrp="1"/>
          </p:cNvSpPr>
          <p:nvPr>
            <p:ph type="sldNum" sz="quarter" idx="12"/>
          </p:nvPr>
        </p:nvSpPr>
        <p:spPr/>
        <p:txBody>
          <a:bodyPr/>
          <a:lstStyle/>
          <a:p>
            <a:fld id="{789A2A0C-D44F-4523-8D1A-D12B62504EB2}" type="slidenum">
              <a:rPr lang="fr-FR" smtClean="0"/>
              <a:pPr/>
              <a:t>48</a:t>
            </a:fld>
            <a:endParaRPr lang="fr-FR" dirty="0"/>
          </a:p>
        </p:txBody>
      </p:sp>
      <p:sp>
        <p:nvSpPr>
          <p:cNvPr id="5" name="Title 1"/>
          <p:cNvSpPr txBox="1">
            <a:spLocks/>
          </p:cNvSpPr>
          <p:nvPr/>
        </p:nvSpPr>
        <p:spPr>
          <a:xfrm>
            <a:off x="1013129" y="842204"/>
            <a:ext cx="10515600" cy="9600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smtClean="0"/>
              <a:t>Key Areas :</a:t>
            </a:r>
            <a:endParaRPr lang="en-US" sz="3600" dirty="0"/>
          </a:p>
        </p:txBody>
      </p:sp>
      <p:sp>
        <p:nvSpPr>
          <p:cNvPr id="6"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FF0000"/>
                </a:solidFill>
              </a:rPr>
              <a:t>Development Methodologies</a:t>
            </a:r>
            <a:endParaRPr lang="fr-FR" sz="4000" b="1" dirty="0">
              <a:solidFill>
                <a:srgbClr val="FF0000"/>
              </a:solidFill>
            </a:endParaRPr>
          </a:p>
        </p:txBody>
      </p:sp>
    </p:spTree>
    <p:extLst>
      <p:ext uri="{BB962C8B-B14F-4D97-AF65-F5344CB8AC3E}">
        <p14:creationId xmlns:p14="http://schemas.microsoft.com/office/powerpoint/2010/main" val="1068323298"/>
      </p:ext>
    </p:extLst>
  </p:cSld>
  <p:clrMapOvr>
    <a:masterClrMapping/>
  </p:clrMapOvr>
  <p:transition spd="slow">
    <p:push/>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Conclusion</a:t>
            </a:r>
          </a:p>
        </p:txBody>
      </p:sp>
      <p:sp>
        <p:nvSpPr>
          <p:cNvPr id="3" name="Espace réservé du contenu 2"/>
          <p:cNvSpPr>
            <a:spLocks noGrp="1"/>
          </p:cNvSpPr>
          <p:nvPr>
            <p:ph idx="1"/>
          </p:nvPr>
        </p:nvSpPr>
        <p:spPr>
          <a:xfrm>
            <a:off x="814347" y="2986515"/>
            <a:ext cx="5683208" cy="2571446"/>
          </a:xfrm>
        </p:spPr>
        <p:txBody>
          <a:bodyPr/>
          <a:lstStyle/>
          <a:p>
            <a:r>
              <a:rPr lang="fr-FR" dirty="0" err="1"/>
              <a:t>Implementation</a:t>
            </a:r>
            <a:r>
              <a:rPr lang="fr-FR" dirty="0"/>
              <a:t> of an </a:t>
            </a:r>
            <a:r>
              <a:rPr lang="fr-FR" dirty="0" err="1"/>
              <a:t>artificial</a:t>
            </a:r>
            <a:r>
              <a:rPr lang="fr-FR" dirty="0"/>
              <a:t> intelligence for </a:t>
            </a:r>
            <a:r>
              <a:rPr lang="fr-FR" dirty="0" err="1" smtClean="0"/>
              <a:t>Arimaa</a:t>
            </a:r>
            <a:r>
              <a:rPr lang="fr-FR" dirty="0" smtClean="0"/>
              <a:t>.</a:t>
            </a:r>
          </a:p>
          <a:p>
            <a:pPr lvl="1">
              <a:buFont typeface="Arial" panose="020B0604020202020204" pitchFamily="34" charset="0"/>
              <a:buChar char="•"/>
            </a:pPr>
            <a:r>
              <a:rPr lang="fr-FR" dirty="0" smtClean="0"/>
              <a:t>Use of the </a:t>
            </a:r>
            <a:r>
              <a:rPr lang="fr-FR" dirty="0"/>
              <a:t>Monte Carle </a:t>
            </a:r>
            <a:r>
              <a:rPr lang="fr-FR" dirty="0" err="1"/>
              <a:t>Tree</a:t>
            </a:r>
            <a:r>
              <a:rPr lang="fr-FR" dirty="0"/>
              <a:t> </a:t>
            </a:r>
            <a:r>
              <a:rPr lang="fr-FR" dirty="0" err="1"/>
              <a:t>Search</a:t>
            </a:r>
            <a:r>
              <a:rPr lang="fr-FR" dirty="0"/>
              <a:t> </a:t>
            </a:r>
            <a:r>
              <a:rPr lang="fr-FR" dirty="0" err="1"/>
              <a:t>algorithm</a:t>
            </a:r>
            <a:endParaRPr lang="fr-FR" dirty="0"/>
          </a:p>
          <a:p>
            <a:pPr lvl="1">
              <a:buFont typeface="Arial" panose="020B0604020202020204" pitchFamily="34" charset="0"/>
              <a:buChar char="•"/>
            </a:pPr>
            <a:r>
              <a:rPr lang="fr-FR" dirty="0"/>
              <a:t>Exploitation of </a:t>
            </a:r>
            <a:r>
              <a:rPr lang="en-US" dirty="0"/>
              <a:t>parallelization on a set of clusters of </a:t>
            </a:r>
            <a:r>
              <a:rPr lang="fr-FR" dirty="0"/>
              <a:t>multi-</a:t>
            </a:r>
            <a:r>
              <a:rPr lang="fr-FR" dirty="0" err="1"/>
              <a:t>core</a:t>
            </a:r>
            <a:r>
              <a:rPr lang="fr-FR" dirty="0"/>
              <a:t> machines</a:t>
            </a:r>
          </a:p>
          <a:p>
            <a:r>
              <a:rPr lang="fr-FR" dirty="0" err="1"/>
              <a:t>Creation</a:t>
            </a:r>
            <a:r>
              <a:rPr lang="fr-FR" dirty="0"/>
              <a:t> of </a:t>
            </a:r>
            <a:r>
              <a:rPr lang="fr-FR" dirty="0" smtClean="0"/>
              <a:t>an </a:t>
            </a:r>
            <a:r>
              <a:rPr lang="fr-FR" dirty="0"/>
              <a:t>user interface to test the </a:t>
            </a:r>
            <a:r>
              <a:rPr lang="fr-FR" dirty="0" err="1"/>
              <a:t>algorithm</a:t>
            </a:r>
            <a:r>
              <a:rPr lang="fr-FR" dirty="0"/>
              <a:t> </a:t>
            </a:r>
            <a:r>
              <a:rPr lang="fr-FR" dirty="0" err="1"/>
              <a:t>against</a:t>
            </a:r>
            <a:r>
              <a:rPr lang="fr-FR" dirty="0"/>
              <a:t> </a:t>
            </a:r>
            <a:r>
              <a:rPr lang="fr-FR" dirty="0" err="1"/>
              <a:t>humans</a:t>
            </a:r>
            <a:endParaRPr lang="fr-FR" dirty="0"/>
          </a:p>
        </p:txBody>
      </p:sp>
      <p:pic>
        <p:nvPicPr>
          <p:cNvPr id="6" name="Image 5" descr="monte-fuji.jpg"/>
          <p:cNvPicPr>
            <a:picLocks noChangeAspect="1"/>
          </p:cNvPicPr>
          <p:nvPr/>
        </p:nvPicPr>
        <p:blipFill>
          <a:blip r:embed="rId3"/>
          <a:stretch>
            <a:fillRect/>
          </a:stretch>
        </p:blipFill>
        <p:spPr>
          <a:xfrm>
            <a:off x="7636192" y="259489"/>
            <a:ext cx="2743200" cy="2057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Image 6" descr="169783__tea-tea-cup-saucer-leaves-white-background_p.jpg"/>
          <p:cNvPicPr>
            <a:picLocks noChangeAspect="1"/>
          </p:cNvPicPr>
          <p:nvPr/>
        </p:nvPicPr>
        <p:blipFill>
          <a:blip r:embed="rId4"/>
          <a:stretch>
            <a:fillRect/>
          </a:stretch>
        </p:blipFill>
        <p:spPr>
          <a:xfrm>
            <a:off x="7636192" y="2534635"/>
            <a:ext cx="2743200" cy="16724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Image 8" descr="Squidward_Design_2.jpg"/>
          <p:cNvPicPr>
            <a:picLocks noChangeAspect="1"/>
          </p:cNvPicPr>
          <p:nvPr/>
        </p:nvPicPr>
        <p:blipFill>
          <a:blip r:embed="rId5"/>
          <a:stretch>
            <a:fillRect/>
          </a:stretch>
        </p:blipFill>
        <p:spPr>
          <a:xfrm>
            <a:off x="7636192" y="4341377"/>
            <a:ext cx="2743200" cy="2057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Slide Number Placeholder 3"/>
          <p:cNvSpPr>
            <a:spLocks noGrp="1"/>
          </p:cNvSpPr>
          <p:nvPr>
            <p:ph type="sldNum" sz="quarter" idx="12"/>
          </p:nvPr>
        </p:nvSpPr>
        <p:spPr/>
        <p:txBody>
          <a:bodyPr/>
          <a:lstStyle/>
          <a:p>
            <a:fld id="{789A2A0C-D44F-4523-8D1A-D12B62504EB2}" type="slidenum">
              <a:rPr lang="fr-FR" smtClean="0"/>
              <a:t>49</a:t>
            </a:fld>
            <a:endParaRPr lang="fr-FR"/>
          </a:p>
        </p:txBody>
      </p:sp>
    </p:spTree>
    <p:extLst>
      <p:ext uri="{BB962C8B-B14F-4D97-AF65-F5344CB8AC3E}">
        <p14:creationId xmlns:p14="http://schemas.microsoft.com/office/powerpoint/2010/main" val="596686804"/>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a:xfrm>
            <a:off x="699293" y="1216878"/>
            <a:ext cx="10515600" cy="10217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dirty="0" err="1"/>
              <a:t>Which</a:t>
            </a:r>
            <a:r>
              <a:rPr lang="fr-FR" sz="2800" dirty="0"/>
              <a:t> </a:t>
            </a:r>
            <a:r>
              <a:rPr lang="fr-FR" sz="2800" dirty="0" err="1"/>
              <a:t>algorithm</a:t>
            </a:r>
            <a:r>
              <a:rPr lang="fr-FR" sz="2800" dirty="0"/>
              <a:t> to use ?</a:t>
            </a:r>
          </a:p>
        </p:txBody>
      </p:sp>
      <p:sp>
        <p:nvSpPr>
          <p:cNvPr id="12" name="Espace réservé du contenu 5"/>
          <p:cNvSpPr txBox="1">
            <a:spLocks/>
          </p:cNvSpPr>
          <p:nvPr/>
        </p:nvSpPr>
        <p:spPr>
          <a:xfrm>
            <a:off x="828685" y="4905385"/>
            <a:ext cx="10515600" cy="14652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solidFill>
                <a:srgbClr val="000000"/>
              </a:solidFill>
              <a:latin typeface="Calibri" charset="0"/>
            </a:endParaRPr>
          </a:p>
        </p:txBody>
      </p:sp>
      <p:sp>
        <p:nvSpPr>
          <p:cNvPr id="18"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solidFill>
                  <a:srgbClr val="FF0000"/>
                </a:solidFill>
              </a:rPr>
              <a:t>Project </a:t>
            </a:r>
            <a:r>
              <a:rPr lang="fr-FR" sz="4000" b="1" dirty="0" err="1">
                <a:solidFill>
                  <a:srgbClr val="FF0000"/>
                </a:solidFill>
              </a:rPr>
              <a:t>Presentation</a:t>
            </a:r>
            <a:endParaRPr lang="fr-FR" sz="4000" b="1" dirty="0">
              <a:solidFill>
                <a:srgbClr val="FF0000"/>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3165773511"/>
              </p:ext>
            </p:extLst>
          </p:nvPr>
        </p:nvGraphicFramePr>
        <p:xfrm>
          <a:off x="1077706" y="2373538"/>
          <a:ext cx="9600760" cy="2317733"/>
        </p:xfrm>
        <a:graphic>
          <a:graphicData uri="http://schemas.openxmlformats.org/drawingml/2006/table">
            <a:tbl>
              <a:tblPr firstRow="1" bandRow="1">
                <a:tableStyleId>{72833802-FEF1-4C79-8D5D-14CF1EAF98D9}</a:tableStyleId>
              </a:tblPr>
              <a:tblGrid>
                <a:gridCol w="2400190"/>
                <a:gridCol w="2400190"/>
                <a:gridCol w="2400190"/>
                <a:gridCol w="2400190"/>
              </a:tblGrid>
              <a:tr h="846476">
                <a:tc>
                  <a:txBody>
                    <a:bodyPr/>
                    <a:lstStyle/>
                    <a:p>
                      <a:pPr algn="ctr"/>
                      <a:r>
                        <a:rPr lang="en-US" sz="1800" dirty="0" smtClean="0"/>
                        <a:t>Game</a:t>
                      </a:r>
                      <a:endParaRPr lang="en-US" dirty="0"/>
                    </a:p>
                  </a:txBody>
                  <a:tcPr>
                    <a:solidFill>
                      <a:schemeClr val="accent2">
                        <a:alpha val="27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t>Average number of moves</a:t>
                      </a:r>
                      <a:endParaRPr lang="fr-FR" sz="1800" dirty="0" smtClean="0">
                        <a:solidFill>
                          <a:srgbClr val="000000"/>
                        </a:solidFill>
                        <a:latin typeface="Calibri" charset="0"/>
                      </a:endParaRPr>
                    </a:p>
                  </a:txBody>
                  <a:tcPr>
                    <a:solidFill>
                      <a:schemeClr val="accent2">
                        <a:alpha val="27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smtClean="0"/>
                        <a:t>Moves read ahead by</a:t>
                      </a:r>
                      <a:r>
                        <a:rPr lang="en-US" sz="1800" baseline="0" smtClean="0"/>
                        <a:t> </a:t>
                      </a:r>
                      <a:r>
                        <a:rPr lang="en-US" sz="1800" dirty="0" smtClean="0"/>
                        <a:t>Deep Blue</a:t>
                      </a:r>
                      <a:endParaRPr lang="en-US" sz="1800" dirty="0" smtClean="0">
                        <a:latin typeface="Calibri" charset="0"/>
                      </a:endParaRPr>
                    </a:p>
                  </a:txBody>
                  <a:tcPr>
                    <a:solidFill>
                      <a:schemeClr val="accent2">
                        <a:alpha val="27000"/>
                      </a:schemeClr>
                    </a:solidFill>
                  </a:tcPr>
                </a:tc>
                <a:tc>
                  <a:txBody>
                    <a:bodyPr/>
                    <a:lstStyle/>
                    <a:p>
                      <a:pPr algn="ctr"/>
                      <a:r>
                        <a:rPr lang="en-US" sz="1800" dirty="0" smtClean="0"/>
                        <a:t>AI used</a:t>
                      </a:r>
                      <a:endParaRPr lang="en-US" sz="1800" dirty="0" smtClean="0">
                        <a:latin typeface="Calibri" charset="0"/>
                      </a:endParaRPr>
                    </a:p>
                  </a:txBody>
                  <a:tcPr>
                    <a:solidFill>
                      <a:schemeClr val="accent2">
                        <a:alpha val="27000"/>
                      </a:schemeClr>
                    </a:solidFill>
                  </a:tcPr>
                </a:tc>
              </a:tr>
              <a:tr h="490419">
                <a:tc>
                  <a:txBody>
                    <a:bodyPr/>
                    <a:lstStyle/>
                    <a:p>
                      <a:pPr algn="ctr"/>
                      <a:r>
                        <a:rPr lang="en-US" dirty="0" smtClean="0"/>
                        <a:t>Chess</a:t>
                      </a:r>
                      <a:endParaRPr lang="en-US" dirty="0"/>
                    </a:p>
                  </a:txBody>
                  <a:tcPr/>
                </a:tc>
                <a:tc>
                  <a:txBody>
                    <a:bodyPr/>
                    <a:lstStyle/>
                    <a:p>
                      <a:pPr algn="ctr"/>
                      <a:r>
                        <a:rPr lang="en-US" dirty="0" smtClean="0"/>
                        <a:t>35</a:t>
                      </a:r>
                      <a:endParaRPr lang="en-US" dirty="0"/>
                    </a:p>
                  </a:txBody>
                  <a:tcPr/>
                </a:tc>
                <a:tc>
                  <a:txBody>
                    <a:bodyPr/>
                    <a:lstStyle/>
                    <a:p>
                      <a:pPr algn="ctr"/>
                      <a:r>
                        <a:rPr lang="en-US" dirty="0" smtClean="0"/>
                        <a:t>12</a:t>
                      </a:r>
                      <a:endParaRPr lang="en-US" dirty="0"/>
                    </a:p>
                  </a:txBody>
                  <a:tcPr/>
                </a:tc>
                <a:tc>
                  <a:txBody>
                    <a:bodyPr/>
                    <a:lstStyle/>
                    <a:p>
                      <a:pPr algn="ctr"/>
                      <a:r>
                        <a:rPr lang="en-US" dirty="0" err="1" smtClean="0"/>
                        <a:t>Minimax</a:t>
                      </a:r>
                      <a:endParaRPr lang="en-US" dirty="0"/>
                    </a:p>
                  </a:txBody>
                  <a:tcPr/>
                </a:tc>
              </a:tr>
              <a:tr h="490419">
                <a:tc>
                  <a:txBody>
                    <a:bodyPr/>
                    <a:lstStyle/>
                    <a:p>
                      <a:pPr algn="ctr"/>
                      <a:r>
                        <a:rPr lang="en-US" dirty="0" smtClean="0"/>
                        <a:t>Game of Go</a:t>
                      </a:r>
                      <a:endParaRPr lang="en-US" dirty="0"/>
                    </a:p>
                  </a:txBody>
                  <a:tcPr/>
                </a:tc>
                <a:tc>
                  <a:txBody>
                    <a:bodyPr/>
                    <a:lstStyle/>
                    <a:p>
                      <a:pPr algn="ctr"/>
                      <a:r>
                        <a:rPr lang="en-US" dirty="0" smtClean="0"/>
                        <a:t>250</a:t>
                      </a:r>
                      <a:endParaRPr lang="en-US" dirty="0"/>
                    </a:p>
                  </a:txBody>
                  <a:tcPr/>
                </a:tc>
                <a:tc>
                  <a:txBody>
                    <a:bodyPr/>
                    <a:lstStyle/>
                    <a:p>
                      <a:pPr algn="ctr"/>
                      <a:r>
                        <a:rPr lang="en-US" dirty="0" smtClean="0"/>
                        <a:t>8</a:t>
                      </a:r>
                      <a:endParaRPr lang="en-US" dirty="0"/>
                    </a:p>
                  </a:txBody>
                  <a:tcPr/>
                </a:tc>
                <a:tc>
                  <a:txBody>
                    <a:bodyPr/>
                    <a:lstStyle/>
                    <a:p>
                      <a:pPr algn="ctr"/>
                      <a:r>
                        <a:rPr lang="en-US" dirty="0" smtClean="0"/>
                        <a:t>MCTS</a:t>
                      </a:r>
                      <a:endParaRPr lang="en-US" dirty="0"/>
                    </a:p>
                  </a:txBody>
                  <a:tcPr/>
                </a:tc>
              </a:tr>
              <a:tr h="490419">
                <a:tc>
                  <a:txBody>
                    <a:bodyPr/>
                    <a:lstStyle/>
                    <a:p>
                      <a:pPr algn="ctr"/>
                      <a:r>
                        <a:rPr lang="en-US" dirty="0" err="1" smtClean="0"/>
                        <a:t>Arimaa</a:t>
                      </a:r>
                      <a:endParaRPr lang="en-US" dirty="0"/>
                    </a:p>
                  </a:txBody>
                  <a:tcPr/>
                </a:tc>
                <a:tc>
                  <a:txBody>
                    <a:bodyPr/>
                    <a:lstStyle/>
                    <a:p>
                      <a:pPr algn="ctr"/>
                      <a:r>
                        <a:rPr lang="en-US" dirty="0" smtClean="0"/>
                        <a:t>20 000</a:t>
                      </a:r>
                      <a:endParaRPr lang="en-US" dirty="0"/>
                    </a:p>
                  </a:txBody>
                  <a:tcPr/>
                </a:tc>
                <a:tc>
                  <a:txBody>
                    <a:bodyPr/>
                    <a:lstStyle/>
                    <a:p>
                      <a:pPr algn="ctr"/>
                      <a:r>
                        <a:rPr lang="en-US" dirty="0" smtClean="0"/>
                        <a:t>4</a:t>
                      </a:r>
                      <a:endParaRPr lang="en-US" dirty="0"/>
                    </a:p>
                  </a:txBody>
                  <a:tcPr/>
                </a:tc>
                <a:tc>
                  <a:txBody>
                    <a:bodyPr/>
                    <a:lstStyle/>
                    <a:p>
                      <a:pPr algn="ctr"/>
                      <a:r>
                        <a:rPr lang="en-US" dirty="0" err="1" smtClean="0"/>
                        <a:t>Minimax</a:t>
                      </a:r>
                      <a:r>
                        <a:rPr lang="en-US" baseline="0" dirty="0" smtClean="0"/>
                        <a:t> &amp; MCTS</a:t>
                      </a:r>
                      <a:endParaRPr lang="en-US" dirty="0"/>
                    </a:p>
                  </a:txBody>
                  <a:tcPr/>
                </a:tc>
              </a:tr>
            </a:tbl>
          </a:graphicData>
        </a:graphic>
      </p:graphicFrame>
      <p:sp>
        <p:nvSpPr>
          <p:cNvPr id="19" name="Espace réservé du contenu 5"/>
          <p:cNvSpPr txBox="1">
            <a:spLocks/>
          </p:cNvSpPr>
          <p:nvPr/>
        </p:nvSpPr>
        <p:spPr>
          <a:xfrm>
            <a:off x="828685" y="4905926"/>
            <a:ext cx="10515600" cy="146526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err="1" smtClean="0">
                <a:solidFill>
                  <a:srgbClr val="000000"/>
                </a:solidFill>
                <a:latin typeface="Calibri" charset="0"/>
              </a:rPr>
              <a:t>Minimax</a:t>
            </a:r>
            <a:r>
              <a:rPr lang="en-US" dirty="0" smtClean="0">
                <a:solidFill>
                  <a:srgbClr val="000000"/>
                </a:solidFill>
                <a:latin typeface="Calibri" charset="0"/>
              </a:rPr>
              <a:t> </a:t>
            </a:r>
            <a:r>
              <a:rPr lang="en-US" dirty="0">
                <a:solidFill>
                  <a:srgbClr val="000000"/>
                </a:solidFill>
                <a:latin typeface="Calibri" charset="0"/>
              </a:rPr>
              <a:t>: </a:t>
            </a:r>
            <a:r>
              <a:rPr lang="en-US" dirty="0" smtClean="0">
                <a:solidFill>
                  <a:srgbClr val="000000"/>
                </a:solidFill>
                <a:latin typeface="Calibri" charset="0"/>
              </a:rPr>
              <a:t>algorithm that evaluate most of the possible positions.</a:t>
            </a:r>
          </a:p>
          <a:p>
            <a:pPr marL="0" indent="0">
              <a:buFont typeface="Arial" panose="020B0604020202020204" pitchFamily="34" charset="0"/>
              <a:buNone/>
            </a:pPr>
            <a:endParaRPr lang="en-US" dirty="0">
              <a:solidFill>
                <a:srgbClr val="000000"/>
              </a:solidFill>
              <a:latin typeface="Calibri" charset="0"/>
            </a:endParaRPr>
          </a:p>
          <a:p>
            <a:pPr marL="0" indent="0">
              <a:buNone/>
            </a:pPr>
            <a:r>
              <a:rPr lang="en-US" dirty="0">
                <a:solidFill>
                  <a:srgbClr val="000000"/>
                </a:solidFill>
                <a:latin typeface="Calibri" charset="0"/>
              </a:rPr>
              <a:t>Monte Carlo Tree Search : cutting edge of the AI research algorithm.</a:t>
            </a:r>
          </a:p>
          <a:p>
            <a:pPr marL="0" indent="0">
              <a:buFont typeface="Arial" panose="020B0604020202020204" pitchFamily="34" charset="0"/>
              <a:buNone/>
            </a:pPr>
            <a:endParaRPr lang="en-US" dirty="0">
              <a:solidFill>
                <a:srgbClr val="000000"/>
              </a:solidFill>
              <a:latin typeface="Calibri" charset="0"/>
            </a:endParaRPr>
          </a:p>
        </p:txBody>
      </p:sp>
      <p:sp>
        <p:nvSpPr>
          <p:cNvPr id="3" name="Slide Number Placeholder 2"/>
          <p:cNvSpPr>
            <a:spLocks noGrp="1"/>
          </p:cNvSpPr>
          <p:nvPr>
            <p:ph type="sldNum" sz="quarter" idx="12"/>
          </p:nvPr>
        </p:nvSpPr>
        <p:spPr/>
        <p:txBody>
          <a:bodyPr/>
          <a:lstStyle/>
          <a:p>
            <a:fld id="{789A2A0C-D44F-4523-8D1A-D12B62504EB2}" type="slidenum">
              <a:rPr lang="fr-FR" smtClean="0"/>
              <a:t>5</a:t>
            </a:fld>
            <a:endParaRPr lang="fr-FR"/>
          </a:p>
        </p:txBody>
      </p:sp>
    </p:spTree>
    <p:extLst>
      <p:ext uri="{BB962C8B-B14F-4D97-AF65-F5344CB8AC3E}">
        <p14:creationId xmlns:p14="http://schemas.microsoft.com/office/powerpoint/2010/main" val="2246484145"/>
      </p:ext>
    </p:extLst>
  </p:cSld>
  <p:clrMapOvr>
    <a:masterClrMapping/>
  </p:clrMapOvr>
  <p:transition spd="slow">
    <p:push/>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9A2A0C-D44F-4523-8D1A-D12B62504EB2}" type="slidenum">
              <a:rPr lang="fr-FR" smtClean="0"/>
              <a:t>50</a:t>
            </a:fld>
            <a:endParaRPr lang="fr-FR"/>
          </a:p>
        </p:txBody>
      </p:sp>
      <p:pic>
        <p:nvPicPr>
          <p:cNvPr id="1026" name="Picture 2" descr="http://m.memegen.com/wsyb2z.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9363" y="237380"/>
            <a:ext cx="5505450" cy="619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777282"/>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p:cNvSpPr txBox="1"/>
          <p:nvPr/>
        </p:nvSpPr>
        <p:spPr>
          <a:xfrm>
            <a:off x="3854625" y="2020469"/>
            <a:ext cx="4802188" cy="3785652"/>
          </a:xfrm>
          <a:prstGeom prst="rect">
            <a:avLst/>
          </a:prstGeom>
        </p:spPr>
        <p:txBody>
          <a:bodyPr rtlCol="0">
            <a:spAutoFit/>
          </a:bodyPr>
          <a:lstStyle/>
          <a:p>
            <a:r>
              <a:rPr lang="fr-FR" sz="2400" dirty="0"/>
              <a:t>Project goals :</a:t>
            </a:r>
            <a:endParaRPr lang="fr-FR" sz="2400" dirty="0">
              <a:solidFill>
                <a:srgbClr val="FF0000"/>
              </a:solidFill>
            </a:endParaRPr>
          </a:p>
          <a:p>
            <a:pPr marL="342900" indent="-342900">
              <a:buClr>
                <a:srgbClr val="FF3300"/>
              </a:buClr>
              <a:buFont typeface="Wingdings" panose="05000000000000000000" pitchFamily="2" charset="2"/>
              <a:buChar char="§"/>
            </a:pPr>
            <a:r>
              <a:rPr lang="en-US" sz="2400" dirty="0"/>
              <a:t>Use a calculus power using</a:t>
            </a:r>
            <a:endParaRPr lang="fr-FR" sz="2400" dirty="0"/>
          </a:p>
          <a:p>
            <a:pPr marL="800100" lvl="1" indent="-342900">
              <a:buClr>
                <a:srgbClr val="FF3300"/>
              </a:buClr>
              <a:buFont typeface="Arial" panose="020B0604020202020204" pitchFamily="34" charset="0"/>
              <a:buChar char="•"/>
            </a:pPr>
            <a:r>
              <a:rPr lang="en-US" sz="2400" dirty="0" smtClean="0"/>
              <a:t>CPU </a:t>
            </a:r>
            <a:r>
              <a:rPr lang="fr-FR" sz="2400" dirty="0" err="1" smtClean="0"/>
              <a:t>parallelization</a:t>
            </a:r>
            <a:endParaRPr lang="fr-FR" sz="2400" dirty="0"/>
          </a:p>
          <a:p>
            <a:pPr marL="800100" lvl="1" indent="-342900">
              <a:buClr>
                <a:srgbClr val="FF3300"/>
              </a:buClr>
              <a:buFont typeface="Arial" panose="020B0604020202020204" pitchFamily="34" charset="0"/>
              <a:buChar char="•"/>
            </a:pPr>
            <a:r>
              <a:rPr lang="en-US" sz="2400" dirty="0" smtClean="0">
                <a:solidFill>
                  <a:srgbClr val="000000"/>
                </a:solidFill>
              </a:rPr>
              <a:t>GPU </a:t>
            </a:r>
            <a:r>
              <a:rPr lang="fr-FR" sz="2400" dirty="0" err="1">
                <a:solidFill>
                  <a:srgbClr val="000000"/>
                </a:solidFill>
              </a:rPr>
              <a:t>parallelization</a:t>
            </a:r>
            <a:endParaRPr lang="fr-FR" sz="2400" dirty="0">
              <a:solidFill>
                <a:srgbClr val="000000"/>
              </a:solidFill>
            </a:endParaRPr>
          </a:p>
          <a:p>
            <a:endParaRPr lang="fr-FR" sz="2400" dirty="0">
              <a:solidFill>
                <a:srgbClr val="FF0000"/>
              </a:solidFill>
            </a:endParaRPr>
          </a:p>
          <a:p>
            <a:pPr marL="342900" indent="-342900">
              <a:buClr>
                <a:srgbClr val="FF3300"/>
              </a:buClr>
              <a:buFont typeface="Wingdings" panose="05000000000000000000" pitchFamily="2" charset="2"/>
              <a:buChar char="§"/>
            </a:pPr>
            <a:r>
              <a:rPr lang="fr-FR" sz="2400" dirty="0" err="1" smtClean="0">
                <a:solidFill>
                  <a:srgbClr val="000000"/>
                </a:solidFill>
              </a:rPr>
              <a:t>Develop</a:t>
            </a:r>
            <a:r>
              <a:rPr lang="fr-FR" sz="2400" dirty="0" smtClean="0">
                <a:solidFill>
                  <a:srgbClr val="000000"/>
                </a:solidFill>
              </a:rPr>
              <a:t> </a:t>
            </a:r>
            <a:r>
              <a:rPr lang="en-US" sz="2400" dirty="0">
                <a:solidFill>
                  <a:srgbClr val="000000"/>
                </a:solidFill>
              </a:rPr>
              <a:t>the solution </a:t>
            </a:r>
            <a:r>
              <a:rPr lang="en-US" sz="2400" dirty="0" smtClean="0">
                <a:solidFill>
                  <a:srgbClr val="000000"/>
                </a:solidFill>
              </a:rPr>
              <a:t>on</a:t>
            </a:r>
            <a:endParaRPr lang="fr-FR" sz="2400" dirty="0"/>
          </a:p>
          <a:p>
            <a:pPr marL="742950" lvl="1" indent="-285750">
              <a:buClr>
                <a:srgbClr val="FF3300"/>
              </a:buClr>
              <a:buFont typeface="Arial" panose="020B0604020202020204" pitchFamily="34" charset="0"/>
              <a:buChar char="•"/>
            </a:pPr>
            <a:r>
              <a:rPr lang="en-US" sz="2400" dirty="0" smtClean="0">
                <a:solidFill>
                  <a:srgbClr val="000000"/>
                </a:solidFill>
              </a:rPr>
              <a:t>1 Computer</a:t>
            </a:r>
            <a:endParaRPr lang="fr-FR" sz="2400" dirty="0"/>
          </a:p>
          <a:p>
            <a:pPr marL="742950" lvl="1" indent="-285750">
              <a:buClr>
                <a:srgbClr val="FF3300"/>
              </a:buClr>
              <a:buFont typeface="Arial" panose="020B0604020202020204" pitchFamily="34" charset="0"/>
              <a:buChar char="•"/>
            </a:pPr>
            <a:r>
              <a:rPr lang="en-US" sz="2400" dirty="0" smtClean="0">
                <a:solidFill>
                  <a:srgbClr val="000000"/>
                </a:solidFill>
              </a:rPr>
              <a:t>Computers </a:t>
            </a:r>
            <a:r>
              <a:rPr lang="fr-FR" sz="2400" dirty="0">
                <a:solidFill>
                  <a:srgbClr val="000000"/>
                </a:solidFill>
              </a:rPr>
              <a:t>of </a:t>
            </a:r>
            <a:r>
              <a:rPr lang="en-US" sz="2400" dirty="0">
                <a:solidFill>
                  <a:srgbClr val="000000"/>
                </a:solidFill>
              </a:rPr>
              <a:t>our </a:t>
            </a:r>
            <a:r>
              <a:rPr lang="en-US" sz="2400" dirty="0" smtClean="0">
                <a:solidFill>
                  <a:srgbClr val="000000"/>
                </a:solidFill>
              </a:rPr>
              <a:t>department</a:t>
            </a:r>
            <a:endParaRPr lang="fr-FR" sz="2400" dirty="0"/>
          </a:p>
          <a:p>
            <a:pPr marL="742950" lvl="1" indent="-285750">
              <a:buClr>
                <a:srgbClr val="FF3300"/>
              </a:buClr>
              <a:buFont typeface="Arial" panose="020B0604020202020204" pitchFamily="34" charset="0"/>
              <a:buChar char="•"/>
            </a:pPr>
            <a:r>
              <a:rPr lang="en-US" sz="2400" dirty="0">
                <a:solidFill>
                  <a:srgbClr val="000000"/>
                </a:solidFill>
              </a:rPr>
              <a:t>G</a:t>
            </a:r>
            <a:r>
              <a:rPr lang="en-US" sz="2400" dirty="0" smtClean="0">
                <a:solidFill>
                  <a:srgbClr val="000000"/>
                </a:solidFill>
              </a:rPr>
              <a:t>rid'5000</a:t>
            </a:r>
            <a:r>
              <a:rPr lang="fr-FR" sz="2400" dirty="0">
                <a:solidFill>
                  <a:srgbClr val="000000"/>
                </a:solidFill>
              </a:rPr>
              <a:t>, IRISA</a:t>
            </a:r>
          </a:p>
        </p:txBody>
      </p:sp>
      <p:pic>
        <p:nvPicPr>
          <p:cNvPr id="9" name="Image 8" descr="g5kmap.png"/>
          <p:cNvPicPr>
            <a:picLocks noChangeAspect="1"/>
          </p:cNvPicPr>
          <p:nvPr/>
        </p:nvPicPr>
        <p:blipFill>
          <a:blip r:embed="rId3"/>
          <a:stretch>
            <a:fillRect/>
          </a:stretch>
        </p:blipFill>
        <p:spPr>
          <a:xfrm>
            <a:off x="8749279" y="2686047"/>
            <a:ext cx="2743200" cy="2533650"/>
          </a:xfrm>
          <a:prstGeom prst="rect">
            <a:avLst/>
          </a:prstGeom>
        </p:spPr>
      </p:pic>
      <p:pic>
        <p:nvPicPr>
          <p:cNvPr id="11" name="Image 10" descr="logo.gif"/>
          <p:cNvPicPr>
            <a:picLocks noChangeAspect="1"/>
          </p:cNvPicPr>
          <p:nvPr/>
        </p:nvPicPr>
        <p:blipFill>
          <a:blip r:embed="rId4"/>
          <a:stretch>
            <a:fillRect/>
          </a:stretch>
        </p:blipFill>
        <p:spPr>
          <a:xfrm>
            <a:off x="9245035" y="1495098"/>
            <a:ext cx="1979163" cy="1485900"/>
          </a:xfrm>
          <a:prstGeom prst="rect">
            <a:avLst/>
          </a:prstGeom>
        </p:spPr>
      </p:pic>
      <p:pic>
        <p:nvPicPr>
          <p:cNvPr id="13" name="Image 12" descr="reseau-informatique-local-lan_wz_push_right_col_mobile.jpg"/>
          <p:cNvPicPr>
            <a:picLocks noChangeAspect="1"/>
          </p:cNvPicPr>
          <p:nvPr/>
        </p:nvPicPr>
        <p:blipFill>
          <a:blip r:embed="rId5"/>
          <a:stretch>
            <a:fillRect/>
          </a:stretch>
        </p:blipFill>
        <p:spPr>
          <a:xfrm>
            <a:off x="729362" y="2644751"/>
            <a:ext cx="2743200" cy="2057400"/>
          </a:xfrm>
          <a:prstGeom prst="rect">
            <a:avLst/>
          </a:prstGeom>
        </p:spPr>
      </p:pic>
      <p:sp>
        <p:nvSpPr>
          <p:cNvPr id="8"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a:solidFill>
                  <a:srgbClr val="FF0000"/>
                </a:solidFill>
              </a:rPr>
              <a:t>Project </a:t>
            </a:r>
            <a:r>
              <a:rPr lang="fr-FR" sz="4000" b="1" dirty="0" err="1">
                <a:solidFill>
                  <a:srgbClr val="FF0000"/>
                </a:solidFill>
              </a:rPr>
              <a:t>Presentation</a:t>
            </a:r>
            <a:endParaRPr lang="fr-FR" sz="4000" b="1" dirty="0">
              <a:solidFill>
                <a:srgbClr val="FF0000"/>
              </a:solidFill>
            </a:endParaRPr>
          </a:p>
        </p:txBody>
      </p:sp>
      <p:sp>
        <p:nvSpPr>
          <p:cNvPr id="2" name="Slide Number Placeholder 1"/>
          <p:cNvSpPr>
            <a:spLocks noGrp="1"/>
          </p:cNvSpPr>
          <p:nvPr>
            <p:ph type="sldNum" sz="quarter" idx="12"/>
          </p:nvPr>
        </p:nvSpPr>
        <p:spPr/>
        <p:txBody>
          <a:bodyPr/>
          <a:lstStyle/>
          <a:p>
            <a:fld id="{789A2A0C-D44F-4523-8D1A-D12B62504EB2}" type="slidenum">
              <a:rPr lang="fr-FR" smtClean="0"/>
              <a:t>6</a:t>
            </a:fld>
            <a:endParaRPr lang="fr-FR"/>
          </a:p>
        </p:txBody>
      </p:sp>
    </p:spTree>
    <p:extLst>
      <p:ext uri="{BB962C8B-B14F-4D97-AF65-F5344CB8AC3E}">
        <p14:creationId xmlns:p14="http://schemas.microsoft.com/office/powerpoint/2010/main" val="732358534"/>
      </p:ext>
    </p:extLst>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5400" b="1" dirty="0">
                <a:solidFill>
                  <a:srgbClr val="FF3300"/>
                </a:solidFill>
              </a:rPr>
              <a:t>Contents</a:t>
            </a:r>
            <a:endParaRPr lang="fr-FR" b="1" dirty="0">
              <a:solidFill>
                <a:srgbClr val="FF3300"/>
              </a:solidFill>
            </a:endParaRPr>
          </a:p>
        </p:txBody>
      </p:sp>
      <p:sp>
        <p:nvSpPr>
          <p:cNvPr id="3" name="Espace réservé du contenu 2"/>
          <p:cNvSpPr>
            <a:spLocks noGrp="1"/>
          </p:cNvSpPr>
          <p:nvPr>
            <p:ph idx="1"/>
          </p:nvPr>
        </p:nvSpPr>
        <p:spPr/>
        <p:txBody>
          <a:bodyPr/>
          <a:lstStyle/>
          <a:p>
            <a:pPr marL="0" indent="0">
              <a:buNone/>
            </a:pPr>
            <a:r>
              <a:rPr lang="fr-FR" dirty="0"/>
              <a:t> Introduction</a:t>
            </a:r>
          </a:p>
          <a:p>
            <a:pPr marL="514350" indent="-514350">
              <a:buFont typeface="+mj-lt"/>
              <a:buAutoNum type="arabicPeriod"/>
            </a:pPr>
            <a:r>
              <a:rPr lang="fr-FR" b="1" dirty="0" err="1">
                <a:solidFill>
                  <a:srgbClr val="FF3300"/>
                </a:solidFill>
              </a:rPr>
              <a:t>Arimaa</a:t>
            </a:r>
            <a:r>
              <a:rPr lang="fr-FR" b="1" dirty="0">
                <a:solidFill>
                  <a:srgbClr val="FF3300"/>
                </a:solidFill>
              </a:rPr>
              <a:t> </a:t>
            </a:r>
            <a:r>
              <a:rPr lang="fr-FR" b="1" dirty="0" err="1">
                <a:solidFill>
                  <a:srgbClr val="FF3300"/>
                </a:solidFill>
              </a:rPr>
              <a:t>presentation</a:t>
            </a:r>
            <a:endParaRPr lang="fr-FR" b="1" dirty="0">
              <a:solidFill>
                <a:srgbClr val="FF3300"/>
              </a:solidFill>
            </a:endParaRPr>
          </a:p>
          <a:p>
            <a:pPr marL="514350" indent="-514350">
              <a:buFont typeface="+mj-lt"/>
              <a:buAutoNum type="arabicPeriod"/>
            </a:pPr>
            <a:r>
              <a:rPr lang="fr-FR" dirty="0"/>
              <a:t>MCTS </a:t>
            </a:r>
            <a:r>
              <a:rPr lang="fr-FR" dirty="0" err="1"/>
              <a:t>algorithm</a:t>
            </a:r>
            <a:endParaRPr lang="fr-FR" dirty="0"/>
          </a:p>
          <a:p>
            <a:pPr marL="514350" indent="-514350">
              <a:buFont typeface="+mj-lt"/>
              <a:buAutoNum type="arabicPeriod"/>
            </a:pPr>
            <a:r>
              <a:rPr lang="en-US" dirty="0"/>
              <a:t>Parallelization methods</a:t>
            </a:r>
            <a:endParaRPr lang="fr-FR" dirty="0"/>
          </a:p>
          <a:p>
            <a:pPr marL="514350" indent="-514350">
              <a:buFont typeface="+mj-lt"/>
              <a:buAutoNum type="arabicPeriod"/>
            </a:pPr>
            <a:r>
              <a:rPr lang="en-US" dirty="0"/>
              <a:t>General architecture</a:t>
            </a:r>
          </a:p>
          <a:p>
            <a:pPr marL="514350" indent="-514350">
              <a:buFont typeface="+mj-lt"/>
              <a:buAutoNum type="arabicPeriod"/>
            </a:pPr>
            <a:r>
              <a:rPr lang="fr-FR" dirty="0" err="1" smtClean="0"/>
              <a:t>Specifications</a:t>
            </a:r>
            <a:endParaRPr lang="fr-FR" b="1" dirty="0">
              <a:solidFill>
                <a:srgbClr val="FF3300"/>
              </a:solidFill>
            </a:endParaRPr>
          </a:p>
          <a:p>
            <a:pPr marL="514350" indent="-514350">
              <a:buFont typeface="+mj-lt"/>
              <a:buAutoNum type="arabicPeriod"/>
            </a:pPr>
            <a:r>
              <a:rPr lang="en-US" dirty="0">
                <a:solidFill>
                  <a:schemeClr val="bg1"/>
                </a:solidFill>
              </a:rPr>
              <a:t>Development </a:t>
            </a:r>
            <a:r>
              <a:rPr lang="en-US" dirty="0" smtClean="0">
                <a:solidFill>
                  <a:schemeClr val="bg1"/>
                </a:solidFill>
              </a:rPr>
              <a:t>Methodologies</a:t>
            </a:r>
            <a:endParaRPr lang="fr-FR" dirty="0"/>
          </a:p>
          <a:p>
            <a:pPr marL="0" indent="0">
              <a:buNone/>
            </a:pPr>
            <a:r>
              <a:rPr lang="fr-FR" dirty="0">
                <a:solidFill>
                  <a:srgbClr val="000000"/>
                </a:solidFill>
              </a:rPr>
              <a:t>Conclusion</a:t>
            </a:r>
          </a:p>
        </p:txBody>
      </p:sp>
      <p:pic>
        <p:nvPicPr>
          <p:cNvPr id="4" name="Image 3" descr="Arimaa.jpg"/>
          <p:cNvPicPr>
            <a:picLocks noChangeAspect="1"/>
          </p:cNvPicPr>
          <p:nvPr/>
        </p:nvPicPr>
        <p:blipFill>
          <a:blip r:embed="rId3"/>
          <a:stretch>
            <a:fillRect/>
          </a:stretch>
        </p:blipFill>
        <p:spPr>
          <a:xfrm>
            <a:off x="6186115" y="2027492"/>
            <a:ext cx="4638788" cy="4013543"/>
          </a:xfrm>
          <a:prstGeom prst="rect">
            <a:avLst/>
          </a:prstGeom>
        </p:spPr>
      </p:pic>
      <p:sp>
        <p:nvSpPr>
          <p:cNvPr id="5" name="Slide Number Placeholder 4"/>
          <p:cNvSpPr>
            <a:spLocks noGrp="1"/>
          </p:cNvSpPr>
          <p:nvPr>
            <p:ph type="sldNum" sz="quarter" idx="12"/>
          </p:nvPr>
        </p:nvSpPr>
        <p:spPr/>
        <p:txBody>
          <a:bodyPr/>
          <a:lstStyle/>
          <a:p>
            <a:fld id="{789A2A0C-D44F-4523-8D1A-D12B62504EB2}" type="slidenum">
              <a:rPr lang="fr-FR" smtClean="0"/>
              <a:t>7</a:t>
            </a:fld>
            <a:endParaRPr lang="fr-FR"/>
          </a:p>
        </p:txBody>
      </p:sp>
    </p:spTree>
    <p:extLst>
      <p:ext uri="{BB962C8B-B14F-4D97-AF65-F5344CB8AC3E}">
        <p14:creationId xmlns:p14="http://schemas.microsoft.com/office/powerpoint/2010/main" val="1022380919"/>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47924" y="485031"/>
            <a:ext cx="9753600" cy="710987"/>
          </a:xfrm>
        </p:spPr>
        <p:txBody>
          <a:bodyPr/>
          <a:lstStyle/>
          <a:p>
            <a:r>
              <a:rPr lang="fr-FR" b="1" dirty="0" err="1" smtClean="0"/>
              <a:t>Arimaa</a:t>
            </a:r>
            <a:endParaRPr lang="fr-FR" b="1" dirty="0"/>
          </a:p>
        </p:txBody>
      </p:sp>
      <p:sp>
        <p:nvSpPr>
          <p:cNvPr id="3" name="Espace réservé du contenu 2"/>
          <p:cNvSpPr>
            <a:spLocks noGrp="1"/>
          </p:cNvSpPr>
          <p:nvPr>
            <p:ph idx="1"/>
          </p:nvPr>
        </p:nvSpPr>
        <p:spPr>
          <a:xfrm>
            <a:off x="1281032" y="2460274"/>
            <a:ext cx="6398150" cy="3539527"/>
          </a:xfrm>
        </p:spPr>
        <p:txBody>
          <a:bodyPr/>
          <a:lstStyle/>
          <a:p>
            <a:r>
              <a:rPr lang="en-US" dirty="0"/>
              <a:t>Plays on a chess board</a:t>
            </a:r>
          </a:p>
          <a:p>
            <a:endParaRPr lang="en-US" dirty="0"/>
          </a:p>
          <a:p>
            <a:r>
              <a:rPr lang="en-US" dirty="0"/>
              <a:t>Follows simple rules</a:t>
            </a:r>
          </a:p>
          <a:p>
            <a:endParaRPr lang="en-US" dirty="0"/>
          </a:p>
          <a:p>
            <a:r>
              <a:rPr lang="en-US" dirty="0"/>
              <a:t>Difficult to play for artificial intelligence</a:t>
            </a:r>
          </a:p>
          <a:p>
            <a:endParaRPr lang="en-US" dirty="0"/>
          </a:p>
          <a:p>
            <a:r>
              <a:rPr lang="en-US" dirty="0"/>
              <a:t>Unlike for chess, no algorithm </a:t>
            </a:r>
            <a:r>
              <a:rPr lang="en-US" dirty="0" smtClean="0"/>
              <a:t>running</a:t>
            </a:r>
            <a:br>
              <a:rPr lang="en-US" dirty="0" smtClean="0"/>
            </a:br>
            <a:r>
              <a:rPr lang="en-US" dirty="0" smtClean="0"/>
              <a:t>on </a:t>
            </a:r>
            <a:r>
              <a:rPr lang="en-US" dirty="0"/>
              <a:t>a modest personal computer can </a:t>
            </a:r>
            <a:r>
              <a:rPr lang="en-US" dirty="0" smtClean="0"/>
              <a:t>best</a:t>
            </a:r>
            <a:br>
              <a:rPr lang="en-US" dirty="0" smtClean="0"/>
            </a:br>
            <a:r>
              <a:rPr lang="en-US" dirty="0" smtClean="0"/>
              <a:t>the </a:t>
            </a:r>
            <a:r>
              <a:rPr lang="en-US" dirty="0"/>
              <a:t>human champions</a:t>
            </a:r>
            <a:endParaRPr lang="fr-FR" dirty="0"/>
          </a:p>
        </p:txBody>
      </p:sp>
      <p:pic>
        <p:nvPicPr>
          <p:cNvPr id="5" name="Image 4" descr="pic.png"/>
          <p:cNvPicPr>
            <a:picLocks noChangeAspect="1"/>
          </p:cNvPicPr>
          <p:nvPr/>
        </p:nvPicPr>
        <p:blipFill>
          <a:blip r:embed="rId3"/>
          <a:stretch>
            <a:fillRect/>
          </a:stretch>
        </p:blipFill>
        <p:spPr>
          <a:xfrm>
            <a:off x="7679182" y="1922981"/>
            <a:ext cx="3589168" cy="3573065"/>
          </a:xfrm>
          <a:prstGeom prst="rect">
            <a:avLst/>
          </a:prstGeom>
        </p:spPr>
      </p:pic>
      <p:sp>
        <p:nvSpPr>
          <p:cNvPr id="7" name="Titre 1"/>
          <p:cNvSpPr txBox="1">
            <a:spLocks/>
          </p:cNvSpPr>
          <p:nvPr/>
        </p:nvSpPr>
        <p:spPr>
          <a:xfrm>
            <a:off x="1219200" y="1512912"/>
            <a:ext cx="9753600" cy="1154097"/>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The </a:t>
            </a:r>
            <a:r>
              <a:rPr lang="fr-FR" dirty="0" err="1" smtClean="0"/>
              <a:t>game</a:t>
            </a:r>
            <a:endParaRPr lang="fr-FR" dirty="0"/>
          </a:p>
        </p:txBody>
      </p:sp>
      <p:sp>
        <p:nvSpPr>
          <p:cNvPr id="4" name="Slide Number Placeholder 3"/>
          <p:cNvSpPr>
            <a:spLocks noGrp="1"/>
          </p:cNvSpPr>
          <p:nvPr>
            <p:ph type="sldNum" sz="quarter" idx="12"/>
          </p:nvPr>
        </p:nvSpPr>
        <p:spPr/>
        <p:txBody>
          <a:bodyPr/>
          <a:lstStyle/>
          <a:p>
            <a:fld id="{789A2A0C-D44F-4523-8D1A-D12B62504EB2}" type="slidenum">
              <a:rPr lang="fr-FR" smtClean="0"/>
              <a:t>8</a:t>
            </a:fld>
            <a:endParaRPr lang="fr-FR"/>
          </a:p>
        </p:txBody>
      </p:sp>
    </p:spTree>
    <p:extLst>
      <p:ext uri="{BB962C8B-B14F-4D97-AF65-F5344CB8AC3E}">
        <p14:creationId xmlns:p14="http://schemas.microsoft.com/office/powerpoint/2010/main" val="107705809"/>
      </p:ext>
    </p:extLst>
  </p:cSld>
  <p:clrMapOvr>
    <a:masterClrMapping/>
  </p:clrMapOvr>
  <p:transition spd="slow">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5"/>
          <p:cNvSpPr>
            <a:spLocks noGrp="1"/>
          </p:cNvSpPr>
          <p:nvPr>
            <p:ph idx="1"/>
          </p:nvPr>
        </p:nvSpPr>
        <p:spPr>
          <a:xfrm>
            <a:off x="1219200" y="2451782"/>
            <a:ext cx="9753600" cy="3539527"/>
          </a:xfrm>
        </p:spPr>
        <p:txBody>
          <a:bodyPr/>
          <a:lstStyle/>
          <a:p>
            <a:r>
              <a:rPr lang="en-US" dirty="0"/>
              <a:t>Each player starts off with 16 pieces, as follows :</a:t>
            </a:r>
          </a:p>
          <a:p>
            <a:endParaRPr lang="en-US" dirty="0"/>
          </a:p>
          <a:p>
            <a:endParaRPr lang="en-US" dirty="0"/>
          </a:p>
          <a:p>
            <a:endParaRPr lang="en-US" dirty="0"/>
          </a:p>
          <a:p>
            <a:r>
              <a:rPr lang="en-US" dirty="0"/>
              <a:t>Each player disposes of 4 moves per turn</a:t>
            </a:r>
          </a:p>
          <a:p>
            <a:endParaRPr lang="en-US" dirty="0"/>
          </a:p>
          <a:p>
            <a:r>
              <a:rPr lang="en-US" dirty="0"/>
              <a:t>A win is achieved by having a rabbit reaching the opposite side of the board</a:t>
            </a:r>
            <a:endParaRPr lang="fr-FR" dirty="0"/>
          </a:p>
        </p:txBody>
      </p:sp>
      <p:pic>
        <p:nvPicPr>
          <p:cNvPr id="7" name="Image 6" descr="Pieces.png"/>
          <p:cNvPicPr>
            <a:picLocks noChangeAspect="1"/>
          </p:cNvPicPr>
          <p:nvPr/>
        </p:nvPicPr>
        <p:blipFill>
          <a:blip r:embed="rId3"/>
          <a:stretch>
            <a:fillRect/>
          </a:stretch>
        </p:blipFill>
        <p:spPr>
          <a:xfrm>
            <a:off x="775583" y="2914547"/>
            <a:ext cx="10670308" cy="1038793"/>
          </a:xfrm>
          <a:prstGeom prst="rect">
            <a:avLst/>
          </a:prstGeom>
        </p:spPr>
      </p:pic>
      <p:sp>
        <p:nvSpPr>
          <p:cNvPr id="5" name="Titre 1"/>
          <p:cNvSpPr txBox="1">
            <a:spLocks/>
          </p:cNvSpPr>
          <p:nvPr/>
        </p:nvSpPr>
        <p:spPr>
          <a:xfrm>
            <a:off x="531976" y="340254"/>
            <a:ext cx="10692221" cy="8766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b="1" dirty="0" err="1" smtClean="0">
                <a:solidFill>
                  <a:srgbClr val="FF0000"/>
                </a:solidFill>
              </a:rPr>
              <a:t>Arimaa</a:t>
            </a:r>
            <a:endParaRPr lang="fr-FR" sz="4000" b="1" dirty="0">
              <a:solidFill>
                <a:srgbClr val="FF0000"/>
              </a:solidFill>
            </a:endParaRPr>
          </a:p>
        </p:txBody>
      </p:sp>
      <p:sp>
        <p:nvSpPr>
          <p:cNvPr id="8" name="Titre 1"/>
          <p:cNvSpPr txBox="1">
            <a:spLocks/>
          </p:cNvSpPr>
          <p:nvPr/>
        </p:nvSpPr>
        <p:spPr>
          <a:xfrm>
            <a:off x="1219200" y="1512912"/>
            <a:ext cx="9753600" cy="1154097"/>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The </a:t>
            </a:r>
            <a:r>
              <a:rPr lang="fr-FR" dirty="0" err="1" smtClean="0"/>
              <a:t>rules</a:t>
            </a:r>
            <a:r>
              <a:rPr lang="fr-FR" dirty="0" smtClean="0"/>
              <a:t> : </a:t>
            </a:r>
            <a:r>
              <a:rPr lang="fr-FR" dirty="0"/>
              <a:t>Basic </a:t>
            </a:r>
            <a:r>
              <a:rPr lang="fr-FR" dirty="0" err="1"/>
              <a:t>rules</a:t>
            </a:r>
            <a:endParaRPr lang="fr-FR" dirty="0"/>
          </a:p>
        </p:txBody>
      </p:sp>
      <p:sp>
        <p:nvSpPr>
          <p:cNvPr id="2" name="Slide Number Placeholder 1"/>
          <p:cNvSpPr>
            <a:spLocks noGrp="1"/>
          </p:cNvSpPr>
          <p:nvPr>
            <p:ph type="sldNum" sz="quarter" idx="12"/>
          </p:nvPr>
        </p:nvSpPr>
        <p:spPr/>
        <p:txBody>
          <a:bodyPr/>
          <a:lstStyle/>
          <a:p>
            <a:fld id="{789A2A0C-D44F-4523-8D1A-D12B62504EB2}" type="slidenum">
              <a:rPr lang="fr-FR" smtClean="0"/>
              <a:t>9</a:t>
            </a:fld>
            <a:endParaRPr lang="fr-FR"/>
          </a:p>
        </p:txBody>
      </p:sp>
    </p:spTree>
    <p:extLst>
      <p:ext uri="{BB962C8B-B14F-4D97-AF65-F5344CB8AC3E}">
        <p14:creationId xmlns:p14="http://schemas.microsoft.com/office/powerpoint/2010/main" val="1136190268"/>
      </p:ext>
    </p:extLst>
  </p:cSld>
  <p:clrMapOvr>
    <a:masterClrMapping/>
  </p:clrMapOvr>
  <p:transition spd="slow">
    <p:push/>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erspective">
  <a:themeElements>
    <a:clrScheme name="Custom 1">
      <a:dk1>
        <a:srgbClr val="000000"/>
      </a:dk1>
      <a:lt1>
        <a:srgbClr val="000000"/>
      </a:lt1>
      <a:dk2>
        <a:srgbClr val="FFFFFF"/>
      </a:dk2>
      <a:lt2>
        <a:srgbClr val="FF3300"/>
      </a:lt2>
      <a:accent1>
        <a:srgbClr val="838D9B"/>
      </a:accent1>
      <a:accent2>
        <a:srgbClr val="FF3300"/>
      </a:accent2>
      <a:accent3>
        <a:srgbClr val="80716A"/>
      </a:accent3>
      <a:accent4>
        <a:srgbClr val="94147C"/>
      </a:accent4>
      <a:accent5>
        <a:srgbClr val="5D5AD2"/>
      </a:accent5>
      <a:accent6>
        <a:srgbClr val="6F6C7D"/>
      </a:accent6>
      <a:hlink>
        <a:srgbClr val="6187E3"/>
      </a:hlink>
      <a:folHlink>
        <a:srgbClr val="7B8EB8"/>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erspective">
      <a:fillStyleLst>
        <a:solidFill>
          <a:schemeClr val="phClr"/>
        </a:solidFill>
        <a:gradFill rotWithShape="1">
          <a:gsLst>
            <a:gs pos="0">
              <a:schemeClr val="phClr">
                <a:tint val="50000"/>
                <a:alpha val="100000"/>
                <a:satMod val="160000"/>
                <a:lumMod val="105000"/>
              </a:schemeClr>
            </a:gs>
            <a:gs pos="41000">
              <a:schemeClr val="phClr">
                <a:tint val="57000"/>
                <a:satMod val="180000"/>
                <a:lumMod val="99000"/>
              </a:schemeClr>
            </a:gs>
            <a:gs pos="100000">
              <a:schemeClr val="phClr">
                <a:tint val="80000"/>
                <a:satMod val="200000"/>
                <a:lumMod val="104000"/>
              </a:schemeClr>
            </a:gs>
          </a:gsLst>
          <a:lin ang="5400000" scaled="1"/>
        </a:gradFill>
        <a:gradFill rotWithShape="1">
          <a:gsLst>
            <a:gs pos="0">
              <a:schemeClr val="phClr">
                <a:tint val="96000"/>
                <a:satMod val="130000"/>
                <a:lumMod val="114000"/>
              </a:schemeClr>
            </a:gs>
            <a:gs pos="60000">
              <a:schemeClr val="phClr">
                <a:tint val="100000"/>
                <a:satMod val="106000"/>
                <a:lumMod val="110000"/>
              </a:schemeClr>
            </a:gs>
            <a:gs pos="100000">
              <a:schemeClr val="ph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50800" dist="38100" dir="5400000" rotWithShape="0">
              <a:srgbClr val="000000">
                <a:alpha val="28000"/>
              </a:srgbClr>
            </a:outerShdw>
          </a:effectLst>
        </a:effectStyle>
        <a:effectStyle>
          <a:effectLst>
            <a:outerShdw blurRad="47625" dist="38100" dir="5400000" sy="98000" rotWithShape="0">
              <a:srgbClr val="000000">
                <a:alpha val="48000"/>
              </a:srgbClr>
            </a:outerShdw>
          </a:effectLst>
          <a:scene3d>
            <a:camera prst="orthographicFront">
              <a:rot lat="0" lon="0" rev="0"/>
            </a:camera>
            <a:lightRig rig="twoPt" dir="br">
              <a:rot lat="0" lon="0" rev="8700000"/>
            </a:lightRig>
          </a:scene3d>
          <a:sp3d prstMaterial="matte">
            <a:bevelT w="25400" h="53975"/>
          </a:sp3d>
        </a:effectStyle>
        <a:effectStyle>
          <a:effectLst>
            <a:reflection blurRad="12700" stA="24000" endPos="28000" dist="50800" dir="5400000" sy="-100000" rotWithShape="0"/>
          </a:effectLst>
          <a:scene3d>
            <a:camera prst="orthographicFront">
              <a:rot lat="0" lon="0" rev="0"/>
            </a:camera>
            <a:lightRig rig="threePt" dir="t">
              <a:rot lat="0" lon="0" rev="4800000"/>
            </a:lightRig>
          </a:scene3d>
          <a:sp3d>
            <a:bevelT w="69850" h="31750"/>
          </a:sp3d>
        </a:effectStyle>
      </a:effectStyleLst>
      <a:bgFillStyleLst>
        <a:solidFill>
          <a:schemeClr val="phClr"/>
        </a:solidFill>
        <a:gradFill rotWithShape="1">
          <a:gsLst>
            <a:gs pos="0">
              <a:schemeClr val="phClr">
                <a:tint val="100000"/>
                <a:shade val="80000"/>
                <a:satMod val="100000"/>
                <a:lumMod val="100000"/>
              </a:schemeClr>
            </a:gs>
            <a:gs pos="65000">
              <a:schemeClr val="phClr">
                <a:tint val="100000"/>
                <a:shade val="95000"/>
                <a:satMod val="100000"/>
                <a:lumMod val="100000"/>
              </a:schemeClr>
            </a:gs>
            <a:gs pos="100000">
              <a:schemeClr val="phClr">
                <a:tint val="88000"/>
                <a:shade val="100000"/>
                <a:satMod val="400000"/>
                <a:lumMod val="100000"/>
              </a:schemeClr>
            </a:gs>
          </a:gsLst>
          <a:lin ang="5400000" scaled="0"/>
        </a:gradFill>
        <a:blipFill rotWithShape="1">
          <a:blip xmlns:r="http://schemas.openxmlformats.org/officeDocument/2006/relationships" r:embed="rId1">
            <a:duotone>
              <a:schemeClr val="phClr">
                <a:tint val="95000"/>
                <a:satMod val="90000"/>
              </a:schemeClr>
              <a:schemeClr val="phClr">
                <a:shade val="92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Perspective</Template>
  <TotalTime>187</TotalTime>
  <Words>1461</Words>
  <Application>Microsoft Office PowerPoint</Application>
  <PresentationFormat>Custom</PresentationFormat>
  <Paragraphs>471</Paragraphs>
  <Slides>50</Slides>
  <Notes>48</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Perspective</vt:lpstr>
      <vt:lpstr>Fast and furious Game Playing : MonteCarlo drift</vt:lpstr>
      <vt:lpstr>Introduction</vt:lpstr>
      <vt:lpstr>Introduction</vt:lpstr>
      <vt:lpstr>PowerPoint Presentation</vt:lpstr>
      <vt:lpstr>PowerPoint Presentation</vt:lpstr>
      <vt:lpstr>PowerPoint Presentation</vt:lpstr>
      <vt:lpstr>Contents</vt:lpstr>
      <vt:lpstr>Arimaa</vt:lpstr>
      <vt:lpstr>PowerPoint Presentation</vt:lpstr>
      <vt:lpstr>PowerPoint Presentation</vt:lpstr>
      <vt:lpstr>PowerPoint Presentation</vt:lpstr>
      <vt:lpstr>PowerPoint Presentation</vt:lpstr>
      <vt:lpstr>PowerPoint Presentation</vt:lpstr>
      <vt:lpstr>Contents</vt:lpstr>
      <vt:lpstr>PowerPoint Presentation</vt:lpstr>
      <vt:lpstr>Monte Carlo Method</vt:lpstr>
      <vt:lpstr>PowerPoint Presentation</vt:lpstr>
      <vt:lpstr>PowerPoint Presentation</vt:lpstr>
      <vt:lpstr>PowerPoint Presentation</vt:lpstr>
      <vt:lpstr>PowerPoint Presentation</vt:lpstr>
      <vt:lpstr>PowerPoint Presentation</vt:lpstr>
      <vt:lpstr>PowerPoint Presentation</vt:lpstr>
      <vt:lpstr>MCTS algorithm</vt:lpstr>
      <vt:lpstr>PowerPoint Presentation</vt:lpstr>
      <vt:lpstr>MCTS algorithm</vt:lpstr>
      <vt:lpstr>MCTS algorithm</vt:lpstr>
      <vt:lpstr>MCTS algorithm</vt:lpstr>
      <vt:lpstr>MCTS algorithm</vt:lpstr>
      <vt:lpstr>MCTS algorithm</vt:lpstr>
      <vt:lpstr>Contents</vt:lpstr>
      <vt:lpstr>Leaf Parallelization</vt:lpstr>
      <vt:lpstr>Tree Parallelization (with local mutexes)</vt:lpstr>
      <vt:lpstr>Root Parallelization</vt:lpstr>
      <vt:lpstr>PowerPoint Presentation</vt:lpstr>
      <vt:lpstr>Contents</vt:lpstr>
      <vt:lpstr>PowerPoint Presentation</vt:lpstr>
      <vt:lpstr>PowerPoint Presentation</vt:lpstr>
      <vt:lpstr>Contents</vt:lpstr>
      <vt:lpstr>Hardware infrastructure</vt:lpstr>
      <vt:lpstr>Technical solutions</vt:lpstr>
      <vt:lpstr>C++ Actor Framework</vt:lpstr>
      <vt:lpstr>MPI</vt:lpstr>
      <vt:lpstr>OpenMP / OpenACC </vt:lpstr>
      <vt:lpstr>Contents</vt:lpstr>
      <vt:lpstr>Agile Methodology:</vt:lpstr>
      <vt:lpstr>Key Areas :</vt:lpstr>
      <vt:lpstr>Planning Poker Estimation Technique </vt:lpstr>
      <vt:lpstr>PowerPoint Presentation</vt:lpstr>
      <vt:lpstr>Conclusion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Petr Barborik</dc:creator>
  <cp:lastModifiedBy>Benoît Viguier</cp:lastModifiedBy>
  <cp:revision>95</cp:revision>
  <cp:lastPrinted>2014-12-18T15:59:11Z</cp:lastPrinted>
  <dcterms:created xsi:type="dcterms:W3CDTF">2013-08-01T12:25:05Z</dcterms:created>
  <dcterms:modified xsi:type="dcterms:W3CDTF">2014-12-18T16:18:31Z</dcterms:modified>
</cp:coreProperties>
</file>